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2" r:id="rId3"/>
    <p:sldId id="263" r:id="rId4"/>
    <p:sldId id="293" r:id="rId5"/>
    <p:sldId id="267" r:id="rId6"/>
    <p:sldId id="288" r:id="rId7"/>
    <p:sldId id="291" r:id="rId8"/>
    <p:sldId id="289" r:id="rId9"/>
    <p:sldId id="294" r:id="rId10"/>
    <p:sldId id="283" r:id="rId11"/>
    <p:sldId id="284" r:id="rId12"/>
    <p:sldId id="285" r:id="rId13"/>
    <p:sldId id="286"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FD3E1C18-003C-4715-BC98-11EEBC2EDF3A}">
          <p14:sldIdLst>
            <p14:sldId id="256"/>
            <p14:sldId id="292"/>
            <p14:sldId id="263"/>
            <p14:sldId id="293"/>
            <p14:sldId id="267"/>
            <p14:sldId id="288"/>
            <p14:sldId id="291"/>
            <p14:sldId id="289"/>
            <p14:sldId id="294"/>
            <p14:sldId id="283"/>
            <p14:sldId id="284"/>
            <p14:sldId id="285"/>
            <p14:sldId id="286"/>
          </p14:sldIdLst>
        </p14:section>
        <p14:section name="Ενότητα χωρίς τίτλο" id="{556725BC-39F5-4387-B1DC-38D0018DDA6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3" d="100"/>
          <a:sy n="113" d="100"/>
        </p:scale>
        <p:origin x="8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884C65-A857-4C5E-A066-11C3DDB51E9C}" type="datetimeFigureOut">
              <a:rPr lang="el-GR" smtClean="0"/>
              <a:pPr/>
              <a:t>4/2/2026</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39E41-90E7-431F-ADBA-FBF84C3BF474}"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43014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05012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47414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76036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FE1DD966-0E3C-4DD1-A55E-8490E4CFD615}" type="datetimeFigureOut">
              <a:rPr lang="el-GR" smtClean="0"/>
              <a:pPr/>
              <a:t>4/2/2026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44799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FE1DD966-0E3C-4DD1-A55E-8490E4CFD615}" type="datetimeFigureOut">
              <a:rPr lang="el-GR" smtClean="0"/>
              <a:pPr/>
              <a:t>4/2/2026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13161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FE1DD966-0E3C-4DD1-A55E-8490E4CFD615}" type="datetimeFigureOut">
              <a:rPr lang="el-GR" smtClean="0"/>
              <a:pPr/>
              <a:t>4/2/2026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2055743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307537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E1DD966-0E3C-4DD1-A55E-8490E4CFD615}" type="datetimeFigureOut">
              <a:rPr lang="el-GR" smtClean="0"/>
              <a:pPr/>
              <a:t>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90395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1347713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4D9E41F-13A2-4B89-AA3D-1AE90BCE5FA0}" type="slidenum">
              <a:rPr lang="el-GR" smtClean="0"/>
              <a:pPr/>
              <a:t>‹#›</a:t>
            </a:fld>
            <a:endParaRPr lang="el-GR"/>
          </a:p>
        </p:txBody>
      </p:sp>
    </p:spTree>
    <p:extLst>
      <p:ext uri="{BB962C8B-B14F-4D97-AF65-F5344CB8AC3E}">
        <p14:creationId xmlns:p14="http://schemas.microsoft.com/office/powerpoint/2010/main" val="2556249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DD966-0E3C-4DD1-A55E-8490E4CFD615}" type="datetimeFigureOut">
              <a:rPr lang="el-GR" smtClean="0"/>
              <a:pPr/>
              <a:t>4/2/2026</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9E41F-13A2-4B89-AA3D-1AE90BCE5FA0}" type="slidenum">
              <a:rPr lang="el-GR" smtClean="0"/>
              <a:pPr/>
              <a:t>‹#›</a:t>
            </a:fld>
            <a:endParaRPr lang="el-GR"/>
          </a:p>
        </p:txBody>
      </p:sp>
    </p:spTree>
    <p:extLst>
      <p:ext uri="{BB962C8B-B14F-4D97-AF65-F5344CB8AC3E}">
        <p14:creationId xmlns:p14="http://schemas.microsoft.com/office/powerpoint/2010/main" val="107317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http://files.lsofos.com/200000017-62abd64a08/Media%20education.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http://files.lsofos.com/200000017-62abd64a08/Media%20education.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rotWithShape="1">
          <a:blip r:embed="rId2" cstate="print"/>
          <a:srcRect b="14159"/>
          <a:stretch/>
        </p:blipFill>
        <p:spPr>
          <a:xfrm>
            <a:off x="1624335" y="0"/>
            <a:ext cx="8943329" cy="5886994"/>
          </a:xfrm>
          <a:prstGeom prst="rect">
            <a:avLst/>
          </a:prstGeom>
        </p:spPr>
      </p:pic>
    </p:spTree>
    <p:extLst>
      <p:ext uri="{BB962C8B-B14F-4D97-AF65-F5344CB8AC3E}">
        <p14:creationId xmlns:p14="http://schemas.microsoft.com/office/powerpoint/2010/main" val="4156042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197600" y="4972391"/>
            <a:ext cx="5668933"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l-GR" sz="2800" b="1" dirty="0" smtClean="0">
                <a:solidFill>
                  <a:srgbClr val="003300"/>
                </a:solidFill>
                <a:latin typeface="Verdana" panose="020B0604030504040204" pitchFamily="34" charset="0"/>
                <a:ea typeface="Times New Roman" panose="02020603050405020304" pitchFamily="18" charset="0"/>
              </a:rPr>
              <a:t>Προγραμματισμός</a:t>
            </a: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 ΕΒΔΟΜΑΔΩΝ ΠΑΔ</a:t>
            </a:r>
            <a:r>
              <a:rPr kumimoji="0" lang="en-US"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 </a:t>
            </a:r>
            <a:r>
              <a:rPr lang="en-US" altLang="el-GR" sz="2800" b="1" dirty="0" smtClean="0">
                <a:solidFill>
                  <a:srgbClr val="003300"/>
                </a:solidFill>
                <a:latin typeface="Verdana" panose="020B0604030504040204" pitchFamily="34" charset="0"/>
                <a:ea typeface="Times New Roman" panose="02020603050405020304" pitchFamily="18" charset="0"/>
              </a:rPr>
              <a:t>II</a:t>
            </a:r>
            <a:endParaRPr kumimoji="0" lang="el-GR" altLang="el-GR" sz="2800" b="1"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ΕΠΠΑΙΚ </a:t>
            </a: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202</a:t>
            </a:r>
            <a:r>
              <a:rPr lang="el-GR" altLang="el-GR" sz="2800" b="1" dirty="0">
                <a:solidFill>
                  <a:srgbClr val="003300"/>
                </a:solidFill>
                <a:latin typeface="Verdana" panose="020B0604030504040204" pitchFamily="34" charset="0"/>
                <a:ea typeface="Times New Roman" panose="02020603050405020304" pitchFamily="18" charset="0"/>
              </a:rPr>
              <a:t>5</a:t>
            </a:r>
            <a:r>
              <a:rPr kumimoji="0" lang="el-GR"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a:t>
            </a:r>
            <a:r>
              <a:rPr kumimoji="0" lang="en-US" altLang="el-GR" sz="28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rPr>
              <a:t>202</a:t>
            </a:r>
            <a:r>
              <a:rPr lang="el-GR" altLang="el-GR" sz="2800" b="1" dirty="0">
                <a:solidFill>
                  <a:srgbClr val="003300"/>
                </a:solidFill>
                <a:latin typeface="Verdana" panose="020B0604030504040204" pitchFamily="34" charset="0"/>
                <a:ea typeface="Times New Roman" panose="02020603050405020304" pitchFamily="18" charset="0"/>
              </a:rPr>
              <a:t>6</a:t>
            </a:r>
            <a:endParaRPr kumimoji="0" lang="el-GR" altLang="el-GR" sz="2800" b="1"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900" b="1" i="0" u="none" strike="noStrike" cap="none" normalizeH="0" baseline="0" dirty="0" smtClean="0">
                <a:ln>
                  <a:noFill/>
                </a:ln>
                <a:solidFill>
                  <a:srgbClr val="003300"/>
                </a:solidFill>
                <a:effectLst/>
                <a:latin typeface="Verdana" panose="020B0604030504040204" pitchFamily="34" charset="0"/>
                <a:ea typeface="Times New Roman" panose="02020603050405020304" pitchFamily="18" charset="0"/>
                <a:cs typeface="Arial-BoldMT" charset="-95"/>
              </a:rPr>
              <a:t> </a:t>
            </a:r>
            <a:endParaRPr kumimoji="0" lang="el-GR" altLang="el-GR" sz="800" b="0" i="0" u="none" strike="noStrike" cap="none" normalizeH="0" baseline="0" dirty="0" smtClean="0">
              <a:ln>
                <a:noFill/>
              </a:ln>
              <a:solidFill>
                <a:schemeClr val="tx1"/>
              </a:solidFill>
              <a:effectLst/>
            </a:endParaRPr>
          </a:p>
        </p:txBody>
      </p:sp>
      <p:sp>
        <p:nvSpPr>
          <p:cNvPr id="3" name="Rectangle 3"/>
          <p:cNvSpPr>
            <a:spLocks noChangeArrowheads="1"/>
          </p:cNvSpPr>
          <p:nvPr/>
        </p:nvSpPr>
        <p:spPr bwMode="auto">
          <a:xfrm>
            <a:off x="6132522" y="6400800"/>
            <a:ext cx="129648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dirty="0"/>
          </a:p>
        </p:txBody>
      </p:sp>
      <p:pic>
        <p:nvPicPr>
          <p:cNvPr id="4" name="Εικόνα 3"/>
          <p:cNvPicPr>
            <a:picLocks noChangeAspect="1"/>
          </p:cNvPicPr>
          <p:nvPr/>
        </p:nvPicPr>
        <p:blipFill rotWithShape="1">
          <a:blip r:embed="rId2" cstate="print"/>
          <a:srcRect b="23252"/>
          <a:stretch/>
        </p:blipFill>
        <p:spPr>
          <a:xfrm>
            <a:off x="6883399" y="0"/>
            <a:ext cx="5308599" cy="4815840"/>
          </a:xfrm>
          <a:prstGeom prst="rect">
            <a:avLst/>
          </a:prstGeom>
        </p:spPr>
      </p:pic>
      <p:sp>
        <p:nvSpPr>
          <p:cNvPr id="10" name="Ορθογώνιο 9"/>
          <p:cNvSpPr/>
          <p:nvPr/>
        </p:nvSpPr>
        <p:spPr>
          <a:xfrm>
            <a:off x="452344" y="971484"/>
            <a:ext cx="6431056" cy="954107"/>
          </a:xfrm>
          <a:prstGeom prst="rect">
            <a:avLst/>
          </a:prstGeom>
        </p:spPr>
        <p:txBody>
          <a:bodyPr wrap="square">
            <a:spAutoFit/>
          </a:bodyPr>
          <a:lstStyle/>
          <a:p>
            <a:r>
              <a:rPr lang="el-GR" sz="2800" b="1" i="1" dirty="0" smtClean="0">
                <a:solidFill>
                  <a:schemeClr val="accent6">
                    <a:lumMod val="75000"/>
                  </a:schemeClr>
                </a:solidFill>
                <a:latin typeface="Calibri" panose="020F0502020204030204" pitchFamily="34" charset="0"/>
              </a:rPr>
              <a:t>Προκαταρκτικές διδασκαλίες Β’ Εξαμήνου</a:t>
            </a:r>
          </a:p>
          <a:p>
            <a:endParaRPr lang="el-GR" sz="2800" i="1" dirty="0" smtClean="0">
              <a:solidFill>
                <a:srgbClr val="C00000"/>
              </a:solidFill>
              <a:latin typeface="Calibri" panose="020F0502020204030204" pitchFamily="34" charset="0"/>
            </a:endParaRPr>
          </a:p>
        </p:txBody>
      </p:sp>
      <p:sp>
        <p:nvSpPr>
          <p:cNvPr id="11" name="Ορθογώνιο 10"/>
          <p:cNvSpPr/>
          <p:nvPr/>
        </p:nvSpPr>
        <p:spPr>
          <a:xfrm>
            <a:off x="186267" y="3945467"/>
            <a:ext cx="6468533" cy="3108543"/>
          </a:xfrm>
          <a:prstGeom prst="rect">
            <a:avLst/>
          </a:prstGeom>
        </p:spPr>
        <p:txBody>
          <a:bodyPr wrap="square">
            <a:spAutoFit/>
          </a:bodyPr>
          <a:lstStyle/>
          <a:p>
            <a:pPr algn="just"/>
            <a:r>
              <a:rPr lang="el-GR" sz="2800" i="1" dirty="0" smtClean="0">
                <a:solidFill>
                  <a:schemeClr val="accent6">
                    <a:lumMod val="75000"/>
                  </a:schemeClr>
                </a:solidFill>
                <a:latin typeface="Calibri" panose="020F0502020204030204" pitchFamily="34" charset="0"/>
              </a:rPr>
              <a:t>Πτυχιακή Διδασκαλία Β’ Εξαμήνου</a:t>
            </a:r>
          </a:p>
          <a:p>
            <a:pPr algn="just"/>
            <a:r>
              <a:rPr lang="el-GR" sz="2800" i="1" dirty="0" smtClean="0">
                <a:solidFill>
                  <a:srgbClr val="C00000"/>
                </a:solidFill>
                <a:latin typeface="Calibri" panose="020F0502020204030204" pitchFamily="34" charset="0"/>
              </a:rPr>
              <a:t>Η πτυχιακή διδασκαλία στις σχολικές μονάδες μπορεί να πραγματοποιηθεί με την ολοκλήρωση της 2</a:t>
            </a:r>
            <a:r>
              <a:rPr lang="el-GR" sz="2800" i="1" baseline="30000" dirty="0" smtClean="0">
                <a:solidFill>
                  <a:srgbClr val="C00000"/>
                </a:solidFill>
                <a:latin typeface="Calibri" panose="020F0502020204030204" pitchFamily="34" charset="0"/>
              </a:rPr>
              <a:t>ης</a:t>
            </a:r>
            <a:r>
              <a:rPr lang="el-GR" sz="2800" i="1" dirty="0" smtClean="0">
                <a:solidFill>
                  <a:srgbClr val="C00000"/>
                </a:solidFill>
                <a:latin typeface="Calibri" panose="020F0502020204030204" pitchFamily="34" charset="0"/>
              </a:rPr>
              <a:t> προκαταρκτικής διδασκαλίας.</a:t>
            </a:r>
          </a:p>
          <a:p>
            <a:endParaRPr lang="el-GR" sz="2800" i="1" dirty="0" smtClean="0">
              <a:solidFill>
                <a:schemeClr val="accent6">
                  <a:lumMod val="75000"/>
                </a:schemeClr>
              </a:solidFill>
              <a:latin typeface="Calibri" panose="020F0502020204030204" pitchFamily="34" charset="0"/>
            </a:endParaRPr>
          </a:p>
          <a:p>
            <a:endParaRPr lang="el-GR" sz="2800" i="1" dirty="0">
              <a:solidFill>
                <a:srgbClr val="C00000"/>
              </a:solidFill>
            </a:endParaRPr>
          </a:p>
        </p:txBody>
      </p:sp>
    </p:spTree>
    <p:extLst>
      <p:ext uri="{BB962C8B-B14F-4D97-AF65-F5344CB8AC3E}">
        <p14:creationId xmlns:p14="http://schemas.microsoft.com/office/powerpoint/2010/main" val="27631052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7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a:spLocks noChangeArrowheads="1" noChangeShapeType="1" noTextEdit="1"/>
          </p:cNvSpPr>
          <p:nvPr/>
        </p:nvSpPr>
        <p:spPr bwMode="auto">
          <a:xfrm>
            <a:off x="4062942" y="342899"/>
            <a:ext cx="7769225" cy="61965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l-GR" sz="3600" b="1" kern="10" spc="0" dirty="0" smtClean="0">
                <a:ln>
                  <a:noFill/>
                </a:ln>
                <a:solidFill>
                  <a:srgbClr val="538135"/>
                </a:solidFill>
                <a:effectLst/>
                <a:latin typeface="Calibri Light" panose="020F0302020204030204" pitchFamily="34" charset="0"/>
              </a:rPr>
              <a:t>…σε κάθε </a:t>
            </a:r>
            <a:r>
              <a:rPr lang="el-GR" sz="3600" b="1" kern="10" dirty="0" err="1" smtClean="0">
                <a:solidFill>
                  <a:srgbClr val="538135"/>
                </a:solidFill>
                <a:latin typeface="Calibri Light" panose="020F0302020204030204" pitchFamily="34" charset="0"/>
              </a:rPr>
              <a:t>μικροδιδασκαλία</a:t>
            </a:r>
            <a:endParaRPr lang="el-GR" sz="3600" b="1" kern="10" spc="0" dirty="0">
              <a:ln>
                <a:noFill/>
              </a:ln>
              <a:solidFill>
                <a:srgbClr val="538135"/>
              </a:solidFill>
              <a:effectLst/>
              <a:latin typeface="Calibri Light" panose="020F0302020204030204" pitchFamily="34" charset="0"/>
            </a:endParaRPr>
          </a:p>
        </p:txBody>
      </p:sp>
      <p:sp>
        <p:nvSpPr>
          <p:cNvPr id="5" name="Ορθογώνιο 4"/>
          <p:cNvSpPr/>
          <p:nvPr/>
        </p:nvSpPr>
        <p:spPr>
          <a:xfrm>
            <a:off x="313295" y="888999"/>
            <a:ext cx="5914965" cy="1077218"/>
          </a:xfrm>
          <a:prstGeom prst="rect">
            <a:avLst/>
          </a:prstGeom>
        </p:spPr>
        <p:txBody>
          <a:bodyPr wrap="square">
            <a:spAutoFit/>
          </a:bodyPr>
          <a:lstStyle/>
          <a:p>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….ο/η  σπουδαστής/</a:t>
            </a:r>
            <a:r>
              <a:rPr lang="el-GR" sz="3200" dirty="0" err="1" smtClean="0">
                <a:solidFill>
                  <a:srgbClr val="C00000"/>
                </a:solidFill>
                <a:effectLst/>
                <a:latin typeface="Arial Narrow" panose="020B0606020202030204" pitchFamily="34" charset="0"/>
                <a:ea typeface="Times New Roman" panose="02020603050405020304" pitchFamily="18" charset="0"/>
                <a:cs typeface="Arial-BoldMT"/>
              </a:rPr>
              <a:t>τρια</a:t>
            </a:r>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 θα πρέπει να έχει ετοιμάσει:</a:t>
            </a:r>
            <a:endParaRPr lang="el-GR" sz="3200" dirty="0">
              <a:solidFill>
                <a:srgbClr val="C00000"/>
              </a:solidFill>
            </a:endParaRPr>
          </a:p>
        </p:txBody>
      </p:sp>
      <p:pic>
        <p:nvPicPr>
          <p:cNvPr id="2051" name="Picture 3" descr="http://files.lsofos.com/200000017-62abd64a08/Media%20education.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648700" y="2336897"/>
            <a:ext cx="35433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Ορθογώνιο 6"/>
          <p:cNvSpPr/>
          <p:nvPr/>
        </p:nvSpPr>
        <p:spPr>
          <a:xfrm>
            <a:off x="330200" y="1820334"/>
            <a:ext cx="8669867" cy="3635654"/>
          </a:xfrm>
          <a:prstGeom prst="rect">
            <a:avLst/>
          </a:prstGeom>
        </p:spPr>
        <p:txBody>
          <a:bodyPr wrap="square">
            <a:spAutoFit/>
          </a:bodyPr>
          <a:lstStyle/>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έντυπο Δόμησης Διδασκαλίας, </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φωτοτυπία του εξωφύλλου του βιβλίου που θα διδαχθεί, </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φωτοτυπία της ενότητας του βιβλίου που θα διδαχθεί,</a:t>
            </a:r>
            <a:endParaRPr lang="el-GR" sz="2400" dirty="0" smtClean="0">
              <a:effectLst/>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latin typeface="Arial Narrow" panose="020B0606020202030204" pitchFamily="34" charset="0"/>
                <a:ea typeface="Times New Roman" panose="02020603050405020304" pitchFamily="18" charset="0"/>
                <a:cs typeface="Arial-BoldMT"/>
              </a:rPr>
              <a:t>Φύλλα εργασίας και οποιοδήποτε άλλο </a:t>
            </a: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υλικό χρησιμοποιηθεί στη διδασκαλία</a:t>
            </a:r>
          </a:p>
          <a:p>
            <a:pPr marL="342900" lvl="0" indent="-342900">
              <a:spcAft>
                <a:spcPts val="600"/>
              </a:spcAft>
              <a:buClr>
                <a:srgbClr val="990000"/>
              </a:buClr>
              <a:buFont typeface="Symbol" panose="05050102010706020507" pitchFamily="18" charset="2"/>
              <a:buChar char=""/>
            </a:pPr>
            <a:r>
              <a:rPr lang="el-GR" sz="2400" dirty="0" smtClean="0">
                <a:solidFill>
                  <a:srgbClr val="538135"/>
                </a:solidFill>
                <a:effectLst/>
                <a:latin typeface="Arial Narrow" panose="020B0606020202030204" pitchFamily="34" charset="0"/>
                <a:ea typeface="Times New Roman" panose="02020603050405020304" pitchFamily="18" charset="0"/>
                <a:cs typeface="Arial-BoldMT"/>
              </a:rPr>
              <a:t>Φύλλα αξιολόγησης</a:t>
            </a:r>
          </a:p>
          <a:p>
            <a:pPr marL="342900" indent="-342900">
              <a:spcAft>
                <a:spcPts val="600"/>
              </a:spcAft>
              <a:buClr>
                <a:srgbClr val="990000"/>
              </a:buClr>
              <a:buFont typeface="Symbol" panose="05050102010706020507" pitchFamily="18" charset="2"/>
              <a:buChar char=""/>
            </a:pPr>
            <a:r>
              <a:rPr lang="el-GR" sz="2400" dirty="0" smtClean="0">
                <a:solidFill>
                  <a:srgbClr val="538135"/>
                </a:solidFill>
                <a:latin typeface="Arial Narrow" panose="020B0606020202030204" pitchFamily="34" charset="0"/>
                <a:ea typeface="Times New Roman" panose="02020603050405020304" pitchFamily="18" charset="0"/>
                <a:cs typeface="Arial-BoldMT"/>
              </a:rPr>
              <a:t>Θέμα της εργασίας που θα δοθεί για το σπίτι </a:t>
            </a:r>
            <a:endParaRPr lang="el-GR" sz="2400" dirty="0" smtClean="0">
              <a:latin typeface="Times New Roman" panose="02020603050405020304" pitchFamily="18" charset="0"/>
              <a:ea typeface="Times New Roman" panose="02020603050405020304" pitchFamily="18" charset="0"/>
            </a:endParaRPr>
          </a:p>
          <a:p>
            <a:pPr marL="342900" lvl="0" indent="-342900">
              <a:spcAft>
                <a:spcPts val="600"/>
              </a:spcAft>
              <a:buClr>
                <a:srgbClr val="990000"/>
              </a:buClr>
              <a:buFont typeface="Symbol" panose="05050102010706020507" pitchFamily="18" charset="2"/>
              <a:buChar char=""/>
            </a:pPr>
            <a:endParaRPr lang="el-GR" sz="2400" dirty="0">
              <a:effectLst/>
              <a:latin typeface="Times New Roman" panose="02020603050405020304" pitchFamily="18" charset="0"/>
              <a:ea typeface="Times New Roman" panose="02020603050405020304" pitchFamily="18" charset="0"/>
            </a:endParaRPr>
          </a:p>
        </p:txBody>
      </p:sp>
      <p:sp>
        <p:nvSpPr>
          <p:cNvPr id="8" name="Ορθογώνιο 7"/>
          <p:cNvSpPr/>
          <p:nvPr/>
        </p:nvSpPr>
        <p:spPr>
          <a:xfrm>
            <a:off x="576470" y="5740400"/>
            <a:ext cx="10535478" cy="1200329"/>
          </a:xfrm>
          <a:prstGeom prst="rect">
            <a:avLst/>
          </a:prstGeom>
        </p:spPr>
        <p:txBody>
          <a:bodyPr wrap="square">
            <a:spAutoFit/>
          </a:bodyPr>
          <a:lstStyle/>
          <a:p>
            <a:pPr marL="342900" lvl="0" indent="-342900" algn="just">
              <a:spcAft>
                <a:spcPts val="0"/>
              </a:spcAft>
              <a:buClr>
                <a:srgbClr val="990000"/>
              </a:buClr>
            </a:pP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Το «</a:t>
            </a:r>
            <a:r>
              <a:rPr lang="el-GR" sz="2400" b="1"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Δελτίο Αξιολόγησης Διδασκαλίας</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για κάθε σπουδαστή/</a:t>
            </a:r>
            <a:r>
              <a:rPr lang="el-GR" sz="2400" dirty="0" err="1"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τρια</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θα το έχει ο επόπτης/</a:t>
            </a:r>
            <a:r>
              <a:rPr lang="el-GR" sz="2400" dirty="0" err="1"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τρια</a:t>
            </a:r>
            <a:r>
              <a:rPr lang="el-GR" sz="2400" dirty="0" smtClean="0">
                <a:solidFill>
                  <a:schemeClr val="accent6">
                    <a:lumMod val="75000"/>
                  </a:schemeClr>
                </a:solidFill>
                <a:effectLst/>
                <a:latin typeface="Arial Narrow" panose="020B0606020202030204" pitchFamily="34" charset="0"/>
                <a:ea typeface="Times New Roman" panose="02020603050405020304" pitchFamily="18" charset="0"/>
                <a:cs typeface="Arial-BoldMT"/>
              </a:rPr>
              <a:t>, ο οποίος και θα καταθέτει συμπληρωμένα στη γραμματεία </a:t>
            </a:r>
            <a:r>
              <a:rPr lang="el-GR" sz="2400" dirty="0" smtClean="0">
                <a:solidFill>
                  <a:schemeClr val="accent6">
                    <a:lumMod val="75000"/>
                  </a:schemeClr>
                </a:solidFill>
                <a:latin typeface="Arial Narrow" panose="020B0606020202030204" pitchFamily="34" charset="0"/>
                <a:ea typeface="Times New Roman" panose="02020603050405020304" pitchFamily="18" charset="0"/>
                <a:cs typeface="Arial-BoldMT"/>
              </a:rPr>
              <a:t>τόσα δελτία αξιολόγησης όσα και οι διδασκαλίες που επόπτευσε.</a:t>
            </a:r>
            <a:endParaRPr lang="el-GR" sz="24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
        <p:nvSpPr>
          <p:cNvPr id="9" name="Ορθογώνιο 4"/>
          <p:cNvSpPr/>
          <p:nvPr/>
        </p:nvSpPr>
        <p:spPr>
          <a:xfrm>
            <a:off x="369213" y="4800599"/>
            <a:ext cx="11594187" cy="1077218"/>
          </a:xfrm>
          <a:prstGeom prst="rect">
            <a:avLst/>
          </a:prstGeom>
        </p:spPr>
        <p:txBody>
          <a:bodyPr wrap="square">
            <a:spAutoFit/>
          </a:bodyPr>
          <a:lstStyle/>
          <a:p>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….για να το δώσει στον επόπτη/</a:t>
            </a:r>
            <a:r>
              <a:rPr lang="el-GR" sz="3200" dirty="0" err="1" smtClean="0">
                <a:solidFill>
                  <a:srgbClr val="C00000"/>
                </a:solidFill>
                <a:effectLst/>
                <a:latin typeface="Arial Narrow" panose="020B0606020202030204" pitchFamily="34" charset="0"/>
                <a:ea typeface="Times New Roman" panose="02020603050405020304" pitchFamily="18" charset="0"/>
                <a:cs typeface="Arial-BoldMT"/>
              </a:rPr>
              <a:t>τρια</a:t>
            </a:r>
            <a:r>
              <a:rPr lang="el-GR" sz="3200" dirty="0" smtClean="0">
                <a:solidFill>
                  <a:srgbClr val="C00000"/>
                </a:solidFill>
                <a:effectLst/>
                <a:latin typeface="Arial Narrow" panose="020B0606020202030204" pitchFamily="34" charset="0"/>
                <a:ea typeface="Times New Roman" panose="02020603050405020304" pitchFamily="18" charset="0"/>
                <a:cs typeface="Arial-BoldMT"/>
              </a:rPr>
              <a:t> και να το αξιοποιήσει, καθώς διεξάγει τη διδασκαλία του.</a:t>
            </a:r>
            <a:endParaRPr lang="el-GR" sz="3200" dirty="0">
              <a:solidFill>
                <a:srgbClr val="C00000"/>
              </a:solidFill>
            </a:endParaRPr>
          </a:p>
        </p:txBody>
      </p:sp>
    </p:spTree>
    <p:extLst>
      <p:ext uri="{BB962C8B-B14F-4D97-AF65-F5344CB8AC3E}">
        <p14:creationId xmlns:p14="http://schemas.microsoft.com/office/powerpoint/2010/main" val="2679040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tp://files.lsofos.com/200000017-62abd64a08/Media%20education.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0" y="793750"/>
            <a:ext cx="4917857"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WordArt 2"/>
          <p:cNvSpPr>
            <a:spLocks noChangeArrowheads="1" noChangeShapeType="1" noTextEdit="1"/>
          </p:cNvSpPr>
          <p:nvPr/>
        </p:nvSpPr>
        <p:spPr bwMode="auto">
          <a:xfrm>
            <a:off x="5448301" y="670559"/>
            <a:ext cx="4895851" cy="127270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style>
          <a:lnRef idx="2">
            <a:schemeClr val="accent6">
              <a:shade val="50000"/>
            </a:schemeClr>
          </a:lnRef>
          <a:fillRef idx="1">
            <a:schemeClr val="accent6"/>
          </a:fillRef>
          <a:effectRef idx="0">
            <a:schemeClr val="accent6"/>
          </a:effectRef>
          <a:fontRef idx="minor">
            <a:schemeClr val="lt1"/>
          </a:fontRef>
        </p:style>
        <p:txBody>
          <a:bodyPr wrap="none" fromWordArt="1">
            <a:prstTxWarp prst="textPlain">
              <a:avLst>
                <a:gd name="adj" fmla="val 50000"/>
              </a:avLst>
            </a:prstTxWarp>
          </a:bodyPr>
          <a:lstStyle/>
          <a:p>
            <a:pPr algn="ctr" rtl="0">
              <a:buNone/>
            </a:pPr>
            <a:r>
              <a:rPr lang="el-GR"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Light" panose="020F0302020204030204" pitchFamily="34" charset="0"/>
              </a:rPr>
              <a:t>Εφαρμογή </a:t>
            </a:r>
          </a:p>
          <a:p>
            <a:pPr algn="ctr" rtl="0">
              <a:buNone/>
            </a:pPr>
            <a:r>
              <a:rPr lang="el-GR" sz="3600" kern="1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Light" panose="020F0302020204030204" pitchFamily="34" charset="0"/>
              </a:rPr>
              <a:t> μεθόδων διδασκαλίας </a:t>
            </a:r>
          </a:p>
        </p:txBody>
      </p:sp>
      <p:sp>
        <p:nvSpPr>
          <p:cNvPr id="9" name="WordArt 2"/>
          <p:cNvSpPr>
            <a:spLocks noChangeArrowheads="1" noChangeShapeType="1" noTextEdit="1"/>
          </p:cNvSpPr>
          <p:nvPr/>
        </p:nvSpPr>
        <p:spPr bwMode="auto">
          <a:xfrm>
            <a:off x="5635860" y="4199804"/>
            <a:ext cx="4754480" cy="92259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l-GR" sz="3600" b="1" kern="10" spc="0" dirty="0" smtClean="0">
                <a:ln>
                  <a:noFill/>
                </a:ln>
                <a:solidFill>
                  <a:srgbClr val="538135"/>
                </a:solidFill>
                <a:effectLst/>
                <a:latin typeface="Calibri Light" panose="020F0302020204030204" pitchFamily="34" charset="0"/>
              </a:rPr>
              <a:t>2</a:t>
            </a:r>
            <a:r>
              <a:rPr lang="el-GR" sz="3600" b="1" kern="10" spc="0" baseline="30000" dirty="0" smtClean="0">
                <a:ln>
                  <a:noFill/>
                </a:ln>
                <a:solidFill>
                  <a:srgbClr val="538135"/>
                </a:solidFill>
                <a:effectLst/>
                <a:latin typeface="Calibri Light" panose="020F0302020204030204" pitchFamily="34" charset="0"/>
              </a:rPr>
              <a:t>ης</a:t>
            </a:r>
            <a:r>
              <a:rPr lang="el-GR" sz="3600" b="1" kern="10" dirty="0">
                <a:solidFill>
                  <a:srgbClr val="538135"/>
                </a:solidFill>
                <a:latin typeface="Calibri Light" panose="020F0302020204030204" pitchFamily="34" charset="0"/>
              </a:rPr>
              <a:t>  Προκαταρκτικής Διδασκαλίας</a:t>
            </a:r>
            <a:r>
              <a:rPr lang="en-US" sz="3600" b="1" kern="10" spc="0" dirty="0" smtClean="0">
                <a:ln>
                  <a:noFill/>
                </a:ln>
                <a:solidFill>
                  <a:srgbClr val="538135"/>
                </a:solidFill>
                <a:effectLst/>
                <a:latin typeface="Calibri Light" panose="020F0302020204030204" pitchFamily="34" charset="0"/>
              </a:rPr>
              <a:t>:</a:t>
            </a:r>
          </a:p>
          <a:p>
            <a:pPr algn="ctr" rtl="0">
              <a:buNone/>
            </a:pPr>
            <a:r>
              <a:rPr lang="el-GR" sz="3600" b="1" kern="10" dirty="0" smtClean="0">
                <a:solidFill>
                  <a:srgbClr val="C00000"/>
                </a:solidFill>
                <a:latin typeface="Calibri Light" panose="020F0302020204030204" pitchFamily="34" charset="0"/>
              </a:rPr>
              <a:t>Βιωματική Μέθοδος</a:t>
            </a:r>
            <a:endParaRPr lang="el-GR" sz="3600" b="1" kern="10" spc="0" dirty="0">
              <a:ln>
                <a:noFill/>
              </a:ln>
              <a:solidFill>
                <a:srgbClr val="C00000"/>
              </a:solidFill>
              <a:effectLst/>
              <a:latin typeface="Calibri Light" panose="020F0302020204030204" pitchFamily="34" charset="0"/>
            </a:endParaRPr>
          </a:p>
        </p:txBody>
      </p:sp>
      <p:sp>
        <p:nvSpPr>
          <p:cNvPr id="10" name="WordArt 2"/>
          <p:cNvSpPr>
            <a:spLocks noChangeArrowheads="1" noChangeShapeType="1" noTextEdit="1"/>
          </p:cNvSpPr>
          <p:nvPr/>
        </p:nvSpPr>
        <p:spPr bwMode="auto">
          <a:xfrm>
            <a:off x="5447211" y="2760017"/>
            <a:ext cx="5051904" cy="9219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l-GR" sz="3600" b="1" kern="10" spc="0" dirty="0" smtClean="0">
                <a:ln>
                  <a:noFill/>
                </a:ln>
                <a:solidFill>
                  <a:srgbClr val="538135"/>
                </a:solidFill>
                <a:effectLst/>
                <a:latin typeface="Calibri Light" panose="020F0302020204030204" pitchFamily="34" charset="0"/>
              </a:rPr>
              <a:t>1</a:t>
            </a:r>
            <a:r>
              <a:rPr lang="el-GR" sz="3600" b="1" kern="10" spc="0" baseline="30000" dirty="0" smtClean="0">
                <a:ln>
                  <a:noFill/>
                </a:ln>
                <a:solidFill>
                  <a:srgbClr val="538135"/>
                </a:solidFill>
                <a:effectLst/>
                <a:latin typeface="Calibri Light" panose="020F0302020204030204" pitchFamily="34" charset="0"/>
              </a:rPr>
              <a:t>ης</a:t>
            </a:r>
            <a:r>
              <a:rPr lang="el-GR" sz="3600" b="1" kern="10" spc="0" dirty="0" smtClean="0">
                <a:ln>
                  <a:noFill/>
                </a:ln>
                <a:solidFill>
                  <a:srgbClr val="538135"/>
                </a:solidFill>
                <a:effectLst/>
                <a:latin typeface="Calibri Light" panose="020F0302020204030204" pitchFamily="34" charset="0"/>
              </a:rPr>
              <a:t>  Προκαταρκτικής Διδασκαλίας</a:t>
            </a:r>
            <a:r>
              <a:rPr lang="en-US" sz="3600" b="1" kern="10" spc="0" dirty="0" smtClean="0">
                <a:ln>
                  <a:noFill/>
                </a:ln>
                <a:solidFill>
                  <a:srgbClr val="538135"/>
                </a:solidFill>
                <a:effectLst/>
                <a:latin typeface="Calibri Light" panose="020F0302020204030204" pitchFamily="34" charset="0"/>
              </a:rPr>
              <a:t>:</a:t>
            </a:r>
            <a:endParaRPr lang="el-GR" sz="3600" b="1" kern="10" spc="0" dirty="0" smtClean="0">
              <a:ln>
                <a:noFill/>
              </a:ln>
              <a:solidFill>
                <a:srgbClr val="538135"/>
              </a:solidFill>
              <a:effectLst/>
              <a:latin typeface="Calibri Light" panose="020F0302020204030204" pitchFamily="34" charset="0"/>
            </a:endParaRPr>
          </a:p>
          <a:p>
            <a:pPr algn="ctr" rtl="0">
              <a:buNone/>
            </a:pPr>
            <a:r>
              <a:rPr lang="el-GR" sz="3600" b="1" kern="10" dirty="0" smtClean="0">
                <a:solidFill>
                  <a:srgbClr val="C00000"/>
                </a:solidFill>
                <a:latin typeface="Calibri Light" panose="020F0302020204030204" pitchFamily="34" charset="0"/>
              </a:rPr>
              <a:t>Διερευνητική Μέθοδος</a:t>
            </a:r>
            <a:endParaRPr lang="el-GR" sz="3600" b="1" kern="10" spc="0" dirty="0">
              <a:ln>
                <a:noFill/>
              </a:ln>
              <a:solidFill>
                <a:srgbClr val="C00000"/>
              </a:solidFill>
              <a:effectLst/>
              <a:latin typeface="Calibri Light" panose="020F0302020204030204" pitchFamily="34" charset="0"/>
            </a:endParaRPr>
          </a:p>
        </p:txBody>
      </p:sp>
      <p:sp>
        <p:nvSpPr>
          <p:cNvPr id="14" name="Ορθογώνιο 6"/>
          <p:cNvSpPr/>
          <p:nvPr/>
        </p:nvSpPr>
        <p:spPr>
          <a:xfrm>
            <a:off x="583952" y="3860800"/>
            <a:ext cx="3951824" cy="2092881"/>
          </a:xfrm>
          <a:prstGeom prst="rect">
            <a:avLst/>
          </a:prstGeom>
          <a:solidFill>
            <a:srgbClr val="FFC000"/>
          </a:solidFill>
        </p:spPr>
        <p:txBody>
          <a:bodyPr wrap="square">
            <a:spAutoFit/>
          </a:bodyPr>
          <a:lstStyle/>
          <a:p>
            <a:pPr algn="ct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a:t>
            </a:r>
            <a:r>
              <a:rPr lang="en-US"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a:t>
            </a: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σε κάθε διδασκαλία παρουσιάζουμε διαφορετική/ες έννοια/ες από διαφορετικό κεφάλαιο</a:t>
            </a:r>
            <a:r>
              <a:rPr lang="en-US"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 </a:t>
            </a:r>
            <a:r>
              <a:rPr lang="el-GR" sz="2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anose="020F0502020204030204" pitchFamily="34" charset="0"/>
              </a:rPr>
              <a:t>ή διδακτική ενότητα.</a:t>
            </a:r>
            <a:endParaRPr lang="el-GR" sz="26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WordArt 2"/>
          <p:cNvSpPr>
            <a:spLocks noChangeArrowheads="1" noChangeShapeType="1" noTextEdit="1"/>
          </p:cNvSpPr>
          <p:nvPr/>
        </p:nvSpPr>
        <p:spPr bwMode="auto">
          <a:xfrm>
            <a:off x="4622919" y="5640226"/>
            <a:ext cx="6780361" cy="92259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l-GR" sz="3600" b="1" kern="10" dirty="0" smtClean="0">
                <a:solidFill>
                  <a:srgbClr val="538135"/>
                </a:solidFill>
                <a:latin typeface="Calibri Light" panose="020F0302020204030204" pitchFamily="34" charset="0"/>
              </a:rPr>
              <a:t>Πτυχιακής </a:t>
            </a:r>
            <a:r>
              <a:rPr lang="el-GR" sz="3600" b="1" kern="10" dirty="0">
                <a:solidFill>
                  <a:srgbClr val="538135"/>
                </a:solidFill>
                <a:latin typeface="Calibri Light" panose="020F0302020204030204" pitchFamily="34" charset="0"/>
              </a:rPr>
              <a:t>Διδασκαλίας</a:t>
            </a:r>
            <a:r>
              <a:rPr lang="en-US" sz="3600" b="1" kern="10" spc="0" dirty="0" smtClean="0">
                <a:ln>
                  <a:noFill/>
                </a:ln>
                <a:solidFill>
                  <a:srgbClr val="538135"/>
                </a:solidFill>
                <a:effectLst/>
                <a:latin typeface="Calibri Light" panose="020F0302020204030204" pitchFamily="34" charset="0"/>
              </a:rPr>
              <a:t>:</a:t>
            </a:r>
          </a:p>
          <a:p>
            <a:pPr algn="ctr" rtl="0">
              <a:buNone/>
            </a:pPr>
            <a:r>
              <a:rPr lang="el-GR" sz="3600" b="1" kern="10" dirty="0" smtClean="0">
                <a:solidFill>
                  <a:srgbClr val="C00000"/>
                </a:solidFill>
                <a:latin typeface="Calibri Light" panose="020F0302020204030204" pitchFamily="34" charset="0"/>
              </a:rPr>
              <a:t>…επιλογή μεθόδου από τον/την σπουδαστή/</a:t>
            </a:r>
            <a:r>
              <a:rPr lang="el-GR" sz="3600" b="1" kern="10" dirty="0" err="1" smtClean="0">
                <a:solidFill>
                  <a:srgbClr val="C00000"/>
                </a:solidFill>
                <a:latin typeface="Calibri Light" panose="020F0302020204030204" pitchFamily="34" charset="0"/>
              </a:rPr>
              <a:t>τρια</a:t>
            </a:r>
            <a:r>
              <a:rPr lang="el-GR" sz="3600" b="1" kern="10" dirty="0" smtClean="0">
                <a:solidFill>
                  <a:srgbClr val="C00000"/>
                </a:solidFill>
                <a:latin typeface="Calibri Light" panose="020F0302020204030204" pitchFamily="34" charset="0"/>
              </a:rPr>
              <a:t>…</a:t>
            </a:r>
            <a:endParaRPr lang="el-GR" sz="3600" b="1" kern="10" spc="0" dirty="0">
              <a:ln>
                <a:noFill/>
              </a:ln>
              <a:solidFill>
                <a:srgbClr val="C00000"/>
              </a:solidFill>
              <a:effectLst/>
              <a:latin typeface="Calibri Light" panose="020F0302020204030204" pitchFamily="34" charset="0"/>
            </a:endParaRPr>
          </a:p>
        </p:txBody>
      </p:sp>
    </p:spTree>
    <p:extLst>
      <p:ext uri="{BB962C8B-B14F-4D97-AF65-F5344CB8AC3E}">
        <p14:creationId xmlns:p14="http://schemas.microsoft.com/office/powerpoint/2010/main" val="1739023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2000"/>
                                        <p:tgtEl>
                                          <p:spTgt spid="10">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2000"/>
                                        <p:tgtEl>
                                          <p:spTgt spid="10">
                                            <p:txEl>
                                              <p:pRg st="1" end="1"/>
                                            </p:txEl>
                                          </p:spTgt>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2000"/>
                                        <p:tgtEl>
                                          <p:spTgt spid="9">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2000"/>
                                        <p:tgtEl>
                                          <p:spTgt spid="9">
                                            <p:txEl>
                                              <p:pRg st="1" end="1"/>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14">
                                            <p:bg/>
                                          </p:spTgt>
                                        </p:tgtEl>
                                        <p:attrNameLst>
                                          <p:attrName>style.visibility</p:attrName>
                                        </p:attrNameLst>
                                      </p:cBhvr>
                                      <p:to>
                                        <p:strVal val="visible"/>
                                      </p:to>
                                    </p:set>
                                    <p:animEffect transition="in" filter="fade">
                                      <p:cBhvr>
                                        <p:cTn id="27" dur="2000"/>
                                        <p:tgtEl>
                                          <p:spTgt spid="14">
                                            <p:bg/>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fade">
                                      <p:cBhvr>
                                        <p:cTn id="31" dur="2000"/>
                                        <p:tgtEl>
                                          <p:spTgt spid="14">
                                            <p:txEl>
                                              <p:pRg st="0" end="0"/>
                                            </p:txEl>
                                          </p:spTgt>
                                        </p:tgtEl>
                                      </p:cBhvr>
                                    </p:animEffect>
                                  </p:childTnLst>
                                </p:cTn>
                              </p:par>
                            </p:childTnLst>
                          </p:cTn>
                        </p:par>
                        <p:par>
                          <p:cTn id="32" fill="hold">
                            <p:stCondLst>
                              <p:cond delay="8000"/>
                            </p:stCondLst>
                            <p:childTnLst>
                              <p:par>
                                <p:cTn id="33" presetID="10" presetClass="entr" presetSubtype="0" fill="hold" grpId="0" nodeType="after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2000"/>
                                        <p:tgtEl>
                                          <p:spTgt spid="7">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fade">
                                      <p:cBhvr>
                                        <p:cTn id="38"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build="p"/>
      <p:bldP spid="10" grpId="0" build="p"/>
      <p:bldP spid="14" grpId="0" build="p" animBg="1"/>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cstate="print"/>
          <a:stretch>
            <a:fillRect/>
          </a:stretch>
        </p:blipFill>
        <p:spPr>
          <a:xfrm>
            <a:off x="0" y="2277533"/>
            <a:ext cx="3383864" cy="2311400"/>
          </a:xfrm>
          <a:prstGeom prst="rect">
            <a:avLst/>
          </a:prstGeom>
        </p:spPr>
      </p:pic>
      <p:sp>
        <p:nvSpPr>
          <p:cNvPr id="7" name="Ορθογώνιο 6"/>
          <p:cNvSpPr/>
          <p:nvPr/>
        </p:nvSpPr>
        <p:spPr>
          <a:xfrm>
            <a:off x="4898798" y="2091267"/>
            <a:ext cx="6938706" cy="646331"/>
          </a:xfrm>
          <a:prstGeom prst="rect">
            <a:avLst/>
          </a:prstGeom>
        </p:spPr>
        <p:txBody>
          <a:bodyPr wrap="square">
            <a:spAutoFit/>
          </a:bodyPr>
          <a:lstStyle/>
          <a:p>
            <a:pPr algn="r">
              <a:spcAft>
                <a:spcPts val="0"/>
              </a:spcAft>
            </a:pPr>
            <a:r>
              <a:rPr lang="en-US" sz="3600" dirty="0" smtClean="0">
                <a:solidFill>
                  <a:srgbClr val="C00000"/>
                </a:solidFill>
                <a:latin typeface="Arial Narrow" panose="020B0606020202030204" pitchFamily="34" charset="0"/>
                <a:ea typeface="Times New Roman" panose="02020603050405020304" pitchFamily="18" charset="0"/>
                <a:cs typeface="Arial-BoldMT"/>
              </a:rPr>
              <a:t> </a:t>
            </a:r>
            <a:endParaRPr lang="el-GR" sz="3600" dirty="0" smtClean="0">
              <a:solidFill>
                <a:srgbClr val="C00000"/>
              </a:solidFill>
              <a:latin typeface="Arial Narrow" panose="020B0606020202030204" pitchFamily="34" charset="0"/>
              <a:ea typeface="Times New Roman" panose="02020603050405020304" pitchFamily="18" charset="0"/>
              <a:cs typeface="Arial-BoldMT"/>
            </a:endParaRPr>
          </a:p>
        </p:txBody>
      </p:sp>
      <p:sp>
        <p:nvSpPr>
          <p:cNvPr id="8" name="Ορθογώνιο 7"/>
          <p:cNvSpPr/>
          <p:nvPr/>
        </p:nvSpPr>
        <p:spPr>
          <a:xfrm>
            <a:off x="4952999" y="2150533"/>
            <a:ext cx="6663268" cy="1077218"/>
          </a:xfrm>
          <a:prstGeom prst="rect">
            <a:avLst/>
          </a:prstGeom>
        </p:spPr>
        <p:txBody>
          <a:bodyPr wrap="square">
            <a:spAutoFit/>
          </a:bodyPr>
          <a:lstStyle/>
          <a:p>
            <a:pPr algn="ct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2</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effectLst/>
                <a:latin typeface="Arial Narrow" panose="020B0606020202030204" pitchFamily="34" charset="0"/>
                <a:ea typeface="Times New Roman" panose="02020603050405020304" pitchFamily="18" charset="0"/>
                <a:cs typeface="Arial-BoldMT"/>
              </a:rPr>
              <a:t>Διδασκαλία </a:t>
            </a:r>
          </a:p>
          <a:p>
            <a:pPr algn="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30’ λεπτά η κάθε διδασκαλία</a:t>
            </a:r>
          </a:p>
        </p:txBody>
      </p:sp>
      <p:sp>
        <p:nvSpPr>
          <p:cNvPr id="12" name="Ορθογώνιο 11"/>
          <p:cNvSpPr/>
          <p:nvPr/>
        </p:nvSpPr>
        <p:spPr>
          <a:xfrm>
            <a:off x="4174067" y="4097868"/>
            <a:ext cx="8017933" cy="1077218"/>
          </a:xfrm>
          <a:prstGeom prst="rect">
            <a:avLst/>
          </a:prstGeom>
        </p:spPr>
        <p:txBody>
          <a:bodyPr wrap="square">
            <a:spAutoFit/>
          </a:bodyPr>
          <a:lstStyle/>
          <a:p>
            <a:pPr algn="ct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3. Συζήτηση – Ανατροφοδότηση – </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Αναστοχασμός</a:t>
            </a:r>
            <a:r>
              <a:rPr lang="el-GR" sz="3200" b="1" dirty="0" smtClean="0">
                <a:solidFill>
                  <a:srgbClr val="538135"/>
                </a:solidFill>
                <a:latin typeface="Arial Narrow" panose="020B0606020202030204" pitchFamily="34" charset="0"/>
                <a:ea typeface="Times New Roman" panose="02020603050405020304" pitchFamily="18" charset="0"/>
                <a:cs typeface="Arial-BoldMT"/>
              </a:rPr>
              <a:t> </a:t>
            </a:r>
            <a:endParaRPr lang="el-GR" sz="3200" b="1" dirty="0">
              <a:solidFill>
                <a:srgbClr val="538135"/>
              </a:solidFill>
              <a:latin typeface="Arial Narrow" panose="020B0606020202030204" pitchFamily="34" charset="0"/>
              <a:ea typeface="Times New Roman" panose="02020603050405020304" pitchFamily="18" charset="0"/>
              <a:cs typeface="Arial-BoldMT"/>
            </a:endParaRPr>
          </a:p>
        </p:txBody>
      </p:sp>
      <p:sp>
        <p:nvSpPr>
          <p:cNvPr id="13" name="Ορθογώνιο 12"/>
          <p:cNvSpPr/>
          <p:nvPr/>
        </p:nvSpPr>
        <p:spPr>
          <a:xfrm>
            <a:off x="1921933" y="5657671"/>
            <a:ext cx="9626600" cy="1077218"/>
          </a:xfrm>
          <a:prstGeom prst="rect">
            <a:avLst/>
          </a:prstGeom>
        </p:spPr>
        <p:txBody>
          <a:bodyPr wrap="square">
            <a:spAutoFit/>
          </a:bodyPr>
          <a:lstStyle/>
          <a:p>
            <a:pPr algn="r">
              <a:spcAft>
                <a:spcPts val="0"/>
              </a:spcAft>
            </a:pPr>
            <a:r>
              <a:rPr lang="el-GR" sz="3200" b="1" dirty="0" smtClean="0">
                <a:solidFill>
                  <a:srgbClr val="538135"/>
                </a:solidFill>
                <a:latin typeface="Arial Narrow" panose="020B0606020202030204" pitchFamily="34" charset="0"/>
                <a:ea typeface="Times New Roman" panose="02020603050405020304" pitchFamily="18" charset="0"/>
                <a:cs typeface="Arial-BoldMT"/>
              </a:rPr>
              <a:t>4</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latin typeface="Arial Narrow" panose="020B0606020202030204" pitchFamily="34" charset="0"/>
                <a:ea typeface="Times New Roman" panose="02020603050405020304" pitchFamily="18" charset="0"/>
                <a:cs typeface="Arial-BoldMT"/>
              </a:rPr>
              <a:t>Παρακολούθηση 4 </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μικροδιδασκαλιών</a:t>
            </a:r>
            <a:r>
              <a:rPr lang="el-GR" sz="3200" b="1" dirty="0" smtClean="0">
                <a:solidFill>
                  <a:srgbClr val="538135"/>
                </a:solidFill>
                <a:latin typeface="Arial Narrow" panose="020B0606020202030204" pitchFamily="34" charset="0"/>
                <a:ea typeface="Times New Roman" panose="02020603050405020304" pitchFamily="18" charset="0"/>
                <a:cs typeface="Arial-BoldMT"/>
              </a:rPr>
              <a:t> κάθε φορά (σύνολο 8 μικροδιδασκαλίες)</a:t>
            </a:r>
            <a:endParaRPr lang="el-GR" sz="3200" b="1" dirty="0">
              <a:solidFill>
                <a:srgbClr val="538135"/>
              </a:solidFill>
              <a:latin typeface="Arial Narrow" panose="020B0606020202030204" pitchFamily="34" charset="0"/>
              <a:ea typeface="Times New Roman" panose="02020603050405020304" pitchFamily="18" charset="0"/>
              <a:cs typeface="Arial-BoldMT"/>
            </a:endParaRPr>
          </a:p>
        </p:txBody>
      </p:sp>
      <p:sp>
        <p:nvSpPr>
          <p:cNvPr id="6" name="Ραβδωτό δεξιό βέλος 5"/>
          <p:cNvSpPr/>
          <p:nvPr/>
        </p:nvSpPr>
        <p:spPr>
          <a:xfrm rot="7817932">
            <a:off x="-62647" y="2955457"/>
            <a:ext cx="7665351" cy="465136"/>
          </a:xfrm>
          <a:prstGeom prst="stripedRightArrow">
            <a:avLst>
              <a:gd name="adj1" fmla="val 50000"/>
              <a:gd name="adj2" fmla="val 1903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6"/>
          <p:cNvSpPr/>
          <p:nvPr/>
        </p:nvSpPr>
        <p:spPr>
          <a:xfrm>
            <a:off x="5915996" y="516467"/>
            <a:ext cx="6067456" cy="1077218"/>
          </a:xfrm>
          <a:prstGeom prst="rect">
            <a:avLst/>
          </a:prstGeom>
        </p:spPr>
        <p:txBody>
          <a:bodyPr wrap="square">
            <a:spAutoFit/>
          </a:bodyPr>
          <a:lstStyle/>
          <a:p>
            <a:pPr algn="r">
              <a:spcAft>
                <a:spcPts val="0"/>
              </a:spcAft>
            </a:pPr>
            <a:r>
              <a:rPr lang="en-US" sz="3200" b="1" dirty="0" smtClean="0">
                <a:solidFill>
                  <a:srgbClr val="538135"/>
                </a:solidFill>
                <a:latin typeface="Arial Narrow" panose="020B0606020202030204" pitchFamily="34" charset="0"/>
                <a:ea typeface="Times New Roman" panose="02020603050405020304" pitchFamily="18" charset="0"/>
                <a:cs typeface="Arial-BoldMT"/>
              </a:rPr>
              <a:t>1. </a:t>
            </a:r>
            <a:r>
              <a:rPr lang="el-GR" sz="3200" b="1" dirty="0" smtClean="0">
                <a:solidFill>
                  <a:srgbClr val="538135"/>
                </a:solidFill>
                <a:latin typeface="Arial Narrow" panose="020B0606020202030204" pitchFamily="34" charset="0"/>
                <a:ea typeface="Times New Roman" panose="02020603050405020304" pitchFamily="18" charset="0"/>
                <a:cs typeface="Arial-BoldMT"/>
              </a:rPr>
              <a:t>Κατάθεση υλικού (</a:t>
            </a:r>
            <a:r>
              <a:rPr lang="en-US" sz="3200" b="1" dirty="0" smtClean="0">
                <a:solidFill>
                  <a:srgbClr val="538135"/>
                </a:solidFill>
                <a:latin typeface="Arial Narrow" panose="020B0606020202030204" pitchFamily="34" charset="0"/>
                <a:ea typeface="Times New Roman" panose="02020603050405020304" pitchFamily="18" charset="0"/>
                <a:cs typeface="Arial-BoldMT"/>
              </a:rPr>
              <a:t>portfolio) </a:t>
            </a:r>
            <a:r>
              <a:rPr lang="el-GR" sz="3200" b="1" dirty="0" smtClean="0">
                <a:solidFill>
                  <a:srgbClr val="538135"/>
                </a:solidFill>
                <a:latin typeface="Arial Narrow" panose="020B0606020202030204" pitchFamily="34" charset="0"/>
                <a:ea typeface="Times New Roman" panose="02020603050405020304" pitchFamily="18" charset="0"/>
                <a:cs typeface="Arial-BoldMT"/>
              </a:rPr>
              <a:t>στον/στην επόπτη/</a:t>
            </a:r>
            <a:r>
              <a:rPr lang="el-GR" sz="3200" b="1" dirty="0" err="1" smtClean="0">
                <a:solidFill>
                  <a:srgbClr val="538135"/>
                </a:solidFill>
                <a:latin typeface="Arial Narrow" panose="020B0606020202030204" pitchFamily="34" charset="0"/>
                <a:ea typeface="Times New Roman" panose="02020603050405020304" pitchFamily="18" charset="0"/>
                <a:cs typeface="Arial-BoldMT"/>
              </a:rPr>
              <a:t>τρια</a:t>
            </a:r>
            <a:r>
              <a:rPr lang="el-GR" sz="3200" b="1" dirty="0" smtClean="0">
                <a:solidFill>
                  <a:srgbClr val="538135"/>
                </a:solidFill>
                <a:latin typeface="Arial Narrow" panose="020B0606020202030204" pitchFamily="34" charset="0"/>
                <a:ea typeface="Times New Roman" panose="02020603050405020304" pitchFamily="18" charset="0"/>
                <a:cs typeface="Arial-BoldMT"/>
              </a:rPr>
              <a:t>.</a:t>
            </a:r>
            <a:r>
              <a:rPr lang="en-US" sz="3200" b="1" dirty="0" smtClean="0">
                <a:solidFill>
                  <a:srgbClr val="538135"/>
                </a:solidFill>
                <a:latin typeface="Arial Narrow" panose="020B0606020202030204" pitchFamily="34" charset="0"/>
                <a:ea typeface="Times New Roman" panose="02020603050405020304" pitchFamily="18" charset="0"/>
                <a:cs typeface="Arial-BoldMT"/>
              </a:rPr>
              <a:t> </a:t>
            </a:r>
            <a:r>
              <a:rPr lang="el-GR" sz="3200" b="1" dirty="0" smtClean="0">
                <a:solidFill>
                  <a:srgbClr val="538135"/>
                </a:solidFill>
                <a:latin typeface="Arial Narrow" panose="020B0606020202030204" pitchFamily="34" charset="0"/>
                <a:ea typeface="Times New Roman" panose="02020603050405020304" pitchFamily="18" charset="0"/>
                <a:cs typeface="Arial-BoldMT"/>
              </a:rPr>
              <a:t> </a:t>
            </a:r>
            <a:endParaRPr lang="el-GR" sz="3200" b="1" dirty="0">
              <a:effectLst/>
              <a:latin typeface="Times New Roman" panose="02020603050405020304" pitchFamily="18" charset="0"/>
              <a:ea typeface="Times New Roman" panose="02020603050405020304" pitchFamily="18" charset="0"/>
            </a:endParaRPr>
          </a:p>
        </p:txBody>
      </p:sp>
      <p:sp>
        <p:nvSpPr>
          <p:cNvPr id="10" name="9 - TextBox"/>
          <p:cNvSpPr txBox="1"/>
          <p:nvPr/>
        </p:nvSpPr>
        <p:spPr>
          <a:xfrm>
            <a:off x="541867" y="372533"/>
            <a:ext cx="5858934" cy="1754326"/>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Υποχρεώσεις σπουδαστή/</a:t>
            </a:r>
            <a:r>
              <a:rPr lang="el-GR" sz="3600" b="1" dirty="0" err="1" smtClean="0">
                <a:solidFill>
                  <a:srgbClr val="538135"/>
                </a:solidFill>
                <a:latin typeface="Arial Narrow" panose="020B0606020202030204" pitchFamily="34" charset="0"/>
                <a:ea typeface="Times New Roman" panose="02020603050405020304" pitchFamily="18" charset="0"/>
                <a:cs typeface="Arial-BoldMT"/>
              </a:rPr>
              <a:t>στριας</a:t>
            </a:r>
            <a:r>
              <a:rPr lang="el-GR" sz="3600" b="1" dirty="0" smtClean="0">
                <a:solidFill>
                  <a:srgbClr val="538135"/>
                </a:solidFill>
                <a:latin typeface="Arial Narrow" panose="020B0606020202030204" pitchFamily="34" charset="0"/>
                <a:ea typeface="Times New Roman" panose="02020603050405020304" pitchFamily="18" charset="0"/>
                <a:cs typeface="Arial-BoldMT"/>
              </a:rPr>
              <a:t> στην υλοποίηση της διδασκαλίας</a:t>
            </a:r>
          </a:p>
        </p:txBody>
      </p:sp>
    </p:spTree>
    <p:extLst>
      <p:ext uri="{BB962C8B-B14F-4D97-AF65-F5344CB8AC3E}">
        <p14:creationId xmlns:p14="http://schemas.microsoft.com/office/powerpoint/2010/main" val="1981458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0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6"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298173" y="1053549"/>
            <a:ext cx="11394294" cy="4770537"/>
          </a:xfrm>
          <a:prstGeom prst="rect">
            <a:avLst/>
          </a:prstGeom>
          <a:noFill/>
        </p:spPr>
        <p:txBody>
          <a:bodyPr wrap="square" rtlCol="0">
            <a:spAutoFit/>
          </a:bodyPr>
          <a:lstStyle/>
          <a:p>
            <a:pPr lvl="0" fontAlgn="base"/>
            <a:r>
              <a:rPr lang="el-GR" sz="2400" b="1" dirty="0" smtClean="0">
                <a:solidFill>
                  <a:srgbClr val="C00000"/>
                </a:solidFill>
                <a:latin typeface="Calibri" pitchFamily="34" charset="0"/>
                <a:ea typeface="Times New Roman" pitchFamily="18" charset="0"/>
                <a:cs typeface="Times New Roman" pitchFamily="18" charset="0"/>
              </a:rPr>
              <a:t>Πρώτη φάση:  </a:t>
            </a:r>
            <a:r>
              <a:rPr lang="el-GR" sz="2400" b="1" dirty="0"/>
              <a:t>Έκθεση Προβληματισμού-Κινητοποίηση Εκπαιδευόμενων </a:t>
            </a:r>
            <a:endParaRPr lang="el-GR" sz="2400" b="1" dirty="0" smtClean="0"/>
          </a:p>
          <a:p>
            <a:pPr lvl="0" algn="just" fontAlgn="base"/>
            <a:r>
              <a:rPr lang="el-GR" sz="2000" dirty="0"/>
              <a:t>Μέσω μιας κατάστασης προβληματισμού ή μέσω δραστηριοτήτων οι εκπαιδευόμενοι ενεργοποιούνται για να διερευνήσουν ένα συγκεκριμένο θέμα και τους γίνεται επεξήγηση των ερευνητικών διαδικασιών που θα ακολουθήσουν. </a:t>
            </a:r>
            <a:r>
              <a:rPr lang="el-GR" sz="2000" dirty="0" smtClean="0"/>
              <a:t>Παράλληλα δίνεται στους εκπαιδευόμενους υποστηρικτικό υλικό, για να μπορεί να διατυπωθεί το ερευνητικό ερώτημα. Στη φάση αυτή μπορείτε </a:t>
            </a:r>
            <a:r>
              <a:rPr lang="el-GR" sz="2000" dirty="0" err="1" smtClean="0"/>
              <a:t>π.χ</a:t>
            </a:r>
            <a:r>
              <a:rPr lang="el-GR" sz="2000" dirty="0" smtClean="0"/>
              <a:t> να τους δείξετε μια προσομοίωση (</a:t>
            </a:r>
            <a:r>
              <a:rPr lang="el-GR" sz="2000" dirty="0" err="1" smtClean="0"/>
              <a:t>π.χ</a:t>
            </a:r>
            <a:r>
              <a:rPr lang="el-GR" sz="2000" dirty="0" smtClean="0"/>
              <a:t> </a:t>
            </a:r>
            <a:r>
              <a:rPr lang="en-US" sz="2000" dirty="0" smtClean="0"/>
              <a:t>https://phet.colorado.edu/el/</a:t>
            </a:r>
            <a:r>
              <a:rPr lang="el-GR" sz="2000" dirty="0" smtClean="0"/>
              <a:t>) ή ένα βίντεο. </a:t>
            </a:r>
          </a:p>
          <a:p>
            <a:pPr algn="just"/>
            <a:r>
              <a:rPr lang="el-GR" sz="2000" dirty="0" smtClean="0"/>
              <a:t>Το ερευνητικό ερώτημα, που θα έχει διατυπωθεί και καλούνται οι εκπαιδευόμενοι να διερευνήσουν, μπορεί να διατυπωθεί λεκτικά ή να το καταγράψετε σε διαφάνεια ή στον πίνακα. Ένα ερευνητικό ερώτημα που θα μπορούσε </a:t>
            </a:r>
            <a:r>
              <a:rPr lang="el-GR" sz="2000" dirty="0" err="1" smtClean="0"/>
              <a:t>π.χ</a:t>
            </a:r>
            <a:r>
              <a:rPr lang="el-GR" sz="2000" dirty="0" smtClean="0"/>
              <a:t> να διατυπωθεί είναι: </a:t>
            </a:r>
            <a:r>
              <a:rPr lang="el-GR" sz="2000" b="1" dirty="0" smtClean="0"/>
              <a:t>«</a:t>
            </a:r>
            <a:r>
              <a:rPr lang="el-GR" sz="2000" b="1" i="1" dirty="0" smtClean="0"/>
              <a:t>Αν τοποθετήσουμε μπροστά σε μια λάμπα ένα τετράγωνο κουτί, θα δημιουργηθεί σκιά στον τοίχο. Πόσο μεγάλη θα είναι η σκιά; Τι σχήμα πιστεύετε πως θα έχει η σκιά και πώς εξηγείται</a:t>
            </a:r>
            <a:r>
              <a:rPr lang="el-GR" sz="2000" b="1" dirty="0" smtClean="0"/>
              <a:t>;»</a:t>
            </a:r>
          </a:p>
          <a:p>
            <a:pPr algn="just"/>
            <a:r>
              <a:rPr lang="el-GR" sz="2000" b="1" i="1" dirty="0" smtClean="0"/>
              <a:t>«Στη μοντέρνα τέχνη δεν υπάρχουν συμμετρίες. Τι θεωρείτε πως είναι η συμμετρία στα γεωμετρικά σχήματα;»</a:t>
            </a:r>
          </a:p>
          <a:p>
            <a:pPr algn="just"/>
            <a:endParaRPr lang="el-GR" sz="2000" dirty="0" smtClean="0"/>
          </a:p>
          <a:p>
            <a:pPr algn="just"/>
            <a:r>
              <a:rPr lang="el-GR" sz="2000" b="1" u="sng" dirty="0" smtClean="0"/>
              <a:t>Υπενθυμίζουμε ότι στην πρώτη φάση δεν αξιοποιούμε την τεχνική της εισήγησης.</a:t>
            </a:r>
            <a:endParaRPr lang="el-GR" sz="2000" dirty="0" smtClean="0"/>
          </a:p>
        </p:txBody>
      </p:sp>
      <p:sp>
        <p:nvSpPr>
          <p:cNvPr id="3" name="2 - TextBox"/>
          <p:cNvSpPr txBox="1"/>
          <p:nvPr/>
        </p:nvSpPr>
        <p:spPr>
          <a:xfrm>
            <a:off x="2773017" y="487017"/>
            <a:ext cx="6400800" cy="646331"/>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ΔΙΕΡΕΥΝΗΤΙΚΗ ΜΕΘΟΔΟΣ</a:t>
            </a:r>
          </a:p>
        </p:txBody>
      </p:sp>
      <p:pic>
        <p:nvPicPr>
          <p:cNvPr id="4" name="Εικόνα 2"/>
          <p:cNvPicPr>
            <a:picLocks noChangeAspect="1"/>
          </p:cNvPicPr>
          <p:nvPr/>
        </p:nvPicPr>
        <p:blipFill>
          <a:blip r:embed="rId2" cstate="print"/>
          <a:stretch>
            <a:fillRect/>
          </a:stretch>
        </p:blipFill>
        <p:spPr>
          <a:xfrm>
            <a:off x="11463867" y="0"/>
            <a:ext cx="890471" cy="1354667"/>
          </a:xfrm>
          <a:prstGeom prst="rect">
            <a:avLst/>
          </a:prstGeom>
        </p:spPr>
      </p:pic>
      <p:pic>
        <p:nvPicPr>
          <p:cNvPr id="5" name="Εικόνα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1981" y="5274732"/>
            <a:ext cx="2700019" cy="15832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298173" y="1540933"/>
            <a:ext cx="11394294" cy="4678204"/>
          </a:xfrm>
          <a:prstGeom prst="rect">
            <a:avLst/>
          </a:prstGeom>
          <a:noFill/>
        </p:spPr>
        <p:txBody>
          <a:bodyPr wrap="square" rtlCol="0">
            <a:spAutoFit/>
          </a:bodyPr>
          <a:lstStyle/>
          <a:p>
            <a:pPr lvl="0" fontAlgn="base"/>
            <a:r>
              <a:rPr lang="el-GR" sz="2400" b="1" dirty="0" smtClean="0">
                <a:solidFill>
                  <a:srgbClr val="C00000"/>
                </a:solidFill>
                <a:latin typeface="Calibri" pitchFamily="34" charset="0"/>
                <a:ea typeface="Times New Roman" pitchFamily="18" charset="0"/>
                <a:cs typeface="Times New Roman" pitchFamily="18" charset="0"/>
              </a:rPr>
              <a:t>Δεύτερη φάση:  </a:t>
            </a:r>
            <a:r>
              <a:rPr lang="el-GR" sz="2000" b="1" dirty="0"/>
              <a:t>Διατύπωση Υποθέσεων - Συγκέντρωση Δεδομένων-Επεξεργασία Υλικού - Οργάνωση-Έλεγχος Υποθέσεων </a:t>
            </a:r>
            <a:endParaRPr lang="el-GR" sz="2000" b="1" dirty="0" smtClean="0"/>
          </a:p>
          <a:p>
            <a:pPr algn="just"/>
            <a:r>
              <a:rPr lang="el-GR" dirty="0"/>
              <a:t>Οι εκπαιδευόμενοι διατυπώνουν υποθέσεις για το υπό διερεύνηση θέμα, παρατηρούν, συλλέγουν και αρχειοθετούν δεδομένα και πληροφορίες. Συγκρίνουν τις πληροφορίες με ό,τι είναι ήδη αποδεκτό και κάνουν συνδέσεις του γνωστικού αντικειμένου με τη χρησιμότητα στην ευρύτερη κοινωνία. </a:t>
            </a:r>
            <a:endParaRPr lang="el-GR" dirty="0" smtClean="0"/>
          </a:p>
          <a:p>
            <a:pPr algn="just"/>
            <a:endParaRPr lang="el-GR" dirty="0"/>
          </a:p>
          <a:p>
            <a:pPr algn="just"/>
            <a:r>
              <a:rPr lang="el-GR" dirty="0"/>
              <a:t>Οι εκπαιδευόμενοι καλούνται να οργανώσουν τα δεδομένα, να ελέγξουν τις υποθέσεις που είχαν θέσει, να αναφέρουν τις δικές τους ερμηνείες και επεξηγήσεις. Στη φάση αυτή χωρίζετε τους μαθητές </a:t>
            </a:r>
            <a:r>
              <a:rPr lang="el-GR" b="1" dirty="0"/>
              <a:t>σε ομάδες</a:t>
            </a:r>
            <a:r>
              <a:rPr lang="el-GR" dirty="0"/>
              <a:t>. </a:t>
            </a:r>
            <a:endParaRPr lang="el-GR" dirty="0" smtClean="0"/>
          </a:p>
          <a:p>
            <a:pPr algn="just"/>
            <a:endParaRPr lang="el-GR" dirty="0" smtClean="0"/>
          </a:p>
          <a:p>
            <a:pPr algn="just"/>
            <a:r>
              <a:rPr lang="el-GR" dirty="0" smtClean="0"/>
              <a:t>Το </a:t>
            </a:r>
            <a:r>
              <a:rPr lang="el-GR" dirty="0"/>
              <a:t>υλικό που θα επεξεργαστούν πρέπει να έχει κατάλληλα προετοιμαστεί από εσάς και μπορεί να είναι ψηφιακό ή έντυπο (</a:t>
            </a:r>
            <a:r>
              <a:rPr lang="el-GR" dirty="0" err="1"/>
              <a:t>π.χ</a:t>
            </a:r>
            <a:r>
              <a:rPr lang="el-GR" dirty="0"/>
              <a:t> φύλλο εργασίας, στο οποίο περιέχονται οδηγίες πώς να εργαστούν οι </a:t>
            </a:r>
            <a:r>
              <a:rPr lang="el-GR" dirty="0" smtClean="0"/>
              <a:t>εκπαιδευόμενοι </a:t>
            </a:r>
            <a:r>
              <a:rPr lang="el-GR" dirty="0" err="1" smtClean="0"/>
              <a:t>π.χ</a:t>
            </a:r>
            <a:r>
              <a:rPr lang="el-GR" dirty="0" smtClean="0"/>
              <a:t> </a:t>
            </a:r>
            <a:r>
              <a:rPr lang="el-GR" dirty="0"/>
              <a:t>με την προσομοίωση και δραστηριότητες). Το υλικό θα μοιραστεί/κοινοποιηθεί στους </a:t>
            </a:r>
            <a:r>
              <a:rPr lang="el-GR" dirty="0" smtClean="0"/>
              <a:t>εκπαιδευόμενους. Με </a:t>
            </a:r>
            <a:r>
              <a:rPr lang="el-GR" dirty="0"/>
              <a:t>τη βοήθεια του υλικού, οι </a:t>
            </a:r>
            <a:r>
              <a:rPr lang="el-GR" dirty="0" smtClean="0"/>
              <a:t>εκπαιδευόμενοι θα </a:t>
            </a:r>
            <a:r>
              <a:rPr lang="el-GR" dirty="0"/>
              <a:t>μπορέσουν να διατυπώσουν </a:t>
            </a:r>
            <a:r>
              <a:rPr lang="el-GR" b="1" dirty="0"/>
              <a:t>αρχικές υποθέσεις </a:t>
            </a:r>
            <a:r>
              <a:rPr lang="el-GR" dirty="0"/>
              <a:t>για το θέμα που διερευνούν, να συλλέξουν και να επεξεργαστούν δεδομένα. </a:t>
            </a:r>
          </a:p>
          <a:p>
            <a:pPr algn="just"/>
            <a:endParaRPr lang="el-GR" sz="2000" dirty="0" smtClean="0"/>
          </a:p>
          <a:p>
            <a:endParaRPr lang="el-GR" dirty="0" smtClean="0"/>
          </a:p>
        </p:txBody>
      </p:sp>
      <p:sp>
        <p:nvSpPr>
          <p:cNvPr id="3" name="2 - TextBox"/>
          <p:cNvSpPr txBox="1"/>
          <p:nvPr/>
        </p:nvSpPr>
        <p:spPr>
          <a:xfrm>
            <a:off x="2773017" y="487017"/>
            <a:ext cx="6400800" cy="646331"/>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ΔΙΕΡΕΥΝΗΤΙΚΗ ΜΕΘΟΔΟΣ</a:t>
            </a:r>
          </a:p>
        </p:txBody>
      </p:sp>
      <p:pic>
        <p:nvPicPr>
          <p:cNvPr id="4" name="Εικόνα 2"/>
          <p:cNvPicPr>
            <a:picLocks noChangeAspect="1"/>
          </p:cNvPicPr>
          <p:nvPr/>
        </p:nvPicPr>
        <p:blipFill>
          <a:blip r:embed="rId2" cstate="print"/>
          <a:stretch>
            <a:fillRect/>
          </a:stretch>
        </p:blipFill>
        <p:spPr>
          <a:xfrm>
            <a:off x="10701867" y="143932"/>
            <a:ext cx="890471" cy="9567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626534" y="778932"/>
            <a:ext cx="10710334" cy="8956298"/>
          </a:xfrm>
          <a:prstGeom prst="rect">
            <a:avLst/>
          </a:prstGeom>
          <a:noFill/>
        </p:spPr>
        <p:txBody>
          <a:bodyPr wrap="square" rtlCol="0">
            <a:spAutoFit/>
          </a:bodyPr>
          <a:lstStyle/>
          <a:p>
            <a:r>
              <a:rPr lang="el-GR" sz="2400" b="1" dirty="0" smtClean="0">
                <a:solidFill>
                  <a:srgbClr val="C00000"/>
                </a:solidFill>
                <a:latin typeface="Calibri" pitchFamily="34" charset="0"/>
                <a:ea typeface="Times New Roman" pitchFamily="18" charset="0"/>
                <a:cs typeface="Times New Roman" pitchFamily="18" charset="0"/>
              </a:rPr>
              <a:t>Τρίτη φάση: </a:t>
            </a:r>
            <a:r>
              <a:rPr lang="el-GR" sz="2000" b="1" dirty="0"/>
              <a:t>Διατύπωση Συμπερασμάτων - Ανάλυση Ερευνητικής Διαδικασίας - Εφαρμογή </a:t>
            </a:r>
            <a:endParaRPr lang="en-US" sz="2000" dirty="0" smtClean="0">
              <a:solidFill>
                <a:srgbClr val="00B050"/>
              </a:solidFill>
            </a:endParaRPr>
          </a:p>
          <a:p>
            <a:pPr algn="just"/>
            <a:r>
              <a:rPr lang="el-GR" dirty="0"/>
              <a:t>Διατυπώνονται συμπεράσματα και κανόνες. Αναλύεται η ερευνητική στρατηγική που ακολούθησαν οι εκπαιδευόμενοι, γίνεται προσπάθεια για ανάπτυξη αποτελεσματικότερων ερευνητικών στρατηγικών και υλοποιείται αντίστοιχη εφαρμογή. </a:t>
            </a:r>
            <a:endParaRPr lang="el-GR" dirty="0" smtClean="0"/>
          </a:p>
          <a:p>
            <a:pPr algn="just"/>
            <a:r>
              <a:rPr lang="el-GR" dirty="0"/>
              <a:t>Οι </a:t>
            </a:r>
            <a:r>
              <a:rPr lang="en-US" dirty="0"/>
              <a:t>“</a:t>
            </a:r>
            <a:r>
              <a:rPr lang="el-GR" dirty="0"/>
              <a:t>μαθητές</a:t>
            </a:r>
            <a:r>
              <a:rPr lang="en-US" dirty="0"/>
              <a:t>”</a:t>
            </a:r>
            <a:r>
              <a:rPr lang="el-GR" dirty="0"/>
              <a:t> μπορούν να παρουσιάσουν τα αποτελέσματα μέσω του εκπροσώπου της ομάδας τους λεκτικά ή με τη χρήση μέσων (</a:t>
            </a:r>
            <a:r>
              <a:rPr lang="el-GR" dirty="0" err="1"/>
              <a:t>π.χ</a:t>
            </a:r>
            <a:r>
              <a:rPr lang="el-GR" dirty="0"/>
              <a:t> διαφανειών)</a:t>
            </a:r>
            <a:r>
              <a:rPr lang="en-US" dirty="0"/>
              <a:t> </a:t>
            </a:r>
            <a:r>
              <a:rPr lang="el-GR" dirty="0"/>
              <a:t>ή να συζητήσουν στην ολομέλεια της τάξης τα συμπεράσματα στα οποία έχουν καταλήξει. Ο διδάσκων με κατάλληλες ερωτήσεις μπορεί να καθοδηγεί τους μαθητές στην εξαγωγή των συμπερασμάτων</a:t>
            </a:r>
            <a:r>
              <a:rPr lang="el-GR" dirty="0" smtClean="0"/>
              <a:t>.</a:t>
            </a:r>
            <a:endParaRPr lang="el-GR" dirty="0"/>
          </a:p>
          <a:p>
            <a:endParaRPr lang="el-GR" sz="2400" b="1" dirty="0" smtClean="0">
              <a:solidFill>
                <a:srgbClr val="C00000"/>
              </a:solidFill>
              <a:latin typeface="Calibri" pitchFamily="34" charset="0"/>
              <a:ea typeface="Times New Roman" pitchFamily="18" charset="0"/>
              <a:cs typeface="Times New Roman" pitchFamily="18" charset="0"/>
            </a:endParaRPr>
          </a:p>
          <a:p>
            <a:endParaRPr lang="el-GR" sz="2400" b="1" dirty="0" smtClean="0">
              <a:solidFill>
                <a:srgbClr val="C00000"/>
              </a:solidFill>
              <a:latin typeface="Calibri" pitchFamily="34" charset="0"/>
              <a:ea typeface="Times New Roman" pitchFamily="18" charset="0"/>
              <a:cs typeface="Times New Roman" pitchFamily="18" charset="0"/>
            </a:endParaRPr>
          </a:p>
          <a:p>
            <a:r>
              <a:rPr lang="el-GR" sz="2400" b="1" dirty="0" smtClean="0">
                <a:solidFill>
                  <a:srgbClr val="C00000"/>
                </a:solidFill>
                <a:latin typeface="Calibri" pitchFamily="34" charset="0"/>
                <a:ea typeface="Times New Roman" pitchFamily="18" charset="0"/>
                <a:cs typeface="Times New Roman" pitchFamily="18" charset="0"/>
              </a:rPr>
              <a:t>Τέταρτη φάση: </a:t>
            </a:r>
            <a:r>
              <a:rPr lang="el-GR" sz="2000" b="1" dirty="0"/>
              <a:t>Αξιολόγηση </a:t>
            </a:r>
          </a:p>
          <a:p>
            <a:pPr algn="just"/>
            <a:r>
              <a:rPr lang="el-GR" dirty="0"/>
              <a:t>Μέσα από τεχνικές αυτοαξιολόγησης </a:t>
            </a:r>
            <a:r>
              <a:rPr lang="el-GR" dirty="0" smtClean="0"/>
              <a:t>ή  </a:t>
            </a:r>
            <a:r>
              <a:rPr lang="el-GR" dirty="0"/>
              <a:t>ετεροαξιολόγησης, οι εκπαιδευόμενοι αναστοχάζονται και </a:t>
            </a:r>
            <a:r>
              <a:rPr lang="el-GR" dirty="0" err="1"/>
              <a:t>επανατροφοδοτούνται</a:t>
            </a:r>
            <a:r>
              <a:rPr lang="el-GR" dirty="0"/>
              <a:t> στην όλη διαδικασία. Παράλληλα, αξιοποιούνται και όποιες τεχνικές αξιολόγησης κρίνονται κατάλληλες για την επίτευξη των στόχων που έχουν τεθεί. </a:t>
            </a:r>
            <a:endParaRPr lang="el-GR" sz="2000" b="1" u="sng" dirty="0" smtClean="0"/>
          </a:p>
          <a:p>
            <a:pPr algn="just"/>
            <a:endParaRPr lang="el-GR" sz="2000" b="1" u="sng" dirty="0" smtClean="0"/>
          </a:p>
          <a:p>
            <a:pPr algn="just"/>
            <a:r>
              <a:rPr lang="el-GR" sz="2000" dirty="0"/>
              <a:t>Μπορείτε </a:t>
            </a:r>
            <a:r>
              <a:rPr lang="el-GR" sz="2000" dirty="0" err="1"/>
              <a:t>π.χ</a:t>
            </a:r>
            <a:r>
              <a:rPr lang="el-GR" sz="2000" dirty="0"/>
              <a:t> να χρησιμοποιήσετε εννοιολογικό χάρτη, ρουμπρίκα, ερωτήσεις αντικειμενικού τύπου, </a:t>
            </a:r>
            <a:r>
              <a:rPr lang="en-US" sz="2000" dirty="0" err="1"/>
              <a:t>quizz</a:t>
            </a:r>
            <a:r>
              <a:rPr lang="en-US" sz="2000" dirty="0"/>
              <a:t> </a:t>
            </a:r>
            <a:r>
              <a:rPr lang="el-GR" sz="2000" dirty="0"/>
              <a:t>που έχετε ετοιμάσει έντυπα ή σε κάποιο λογισμικό </a:t>
            </a:r>
            <a:r>
              <a:rPr lang="el-GR" sz="2000" dirty="0" err="1"/>
              <a:t>κ.α</a:t>
            </a:r>
            <a:endParaRPr lang="el-GR" sz="2000" dirty="0"/>
          </a:p>
          <a:p>
            <a:pPr algn="just"/>
            <a:endParaRPr lang="el-GR" sz="2000" dirty="0" smtClean="0"/>
          </a:p>
          <a:p>
            <a:pPr algn="just"/>
            <a:r>
              <a:rPr lang="el-GR" sz="2000" b="1" u="sng" dirty="0"/>
              <a:t>Υπενθυμίζουμε ότι η αξιολόγηση στην </a:t>
            </a:r>
            <a:r>
              <a:rPr lang="el-GR" sz="2000" b="1" u="sng" dirty="0" smtClean="0"/>
              <a:t>τέταρτη φάση (4</a:t>
            </a:r>
            <a:r>
              <a:rPr lang="el-GR" sz="2000" b="1" u="sng" baseline="30000" dirty="0" smtClean="0"/>
              <a:t>η</a:t>
            </a:r>
            <a:r>
              <a:rPr lang="el-GR" sz="2000" b="1" u="sng" dirty="0" smtClean="0"/>
              <a:t>) </a:t>
            </a:r>
            <a:r>
              <a:rPr lang="el-GR" sz="2000" b="1" u="sng" dirty="0"/>
              <a:t>αντιστοιχίζεται στην τελική μορφή αξιολόγησης και χρησιμοποιούμε μια συμβατική και μια σύγχρονη τεχνική αξιολόγησης.</a:t>
            </a:r>
          </a:p>
          <a:p>
            <a:pPr algn="just"/>
            <a:endParaRPr lang="el-GR" sz="2000" dirty="0" smtClean="0"/>
          </a:p>
          <a:p>
            <a:pPr algn="just"/>
            <a:endParaRPr lang="el-GR" sz="2000" dirty="0" smtClean="0"/>
          </a:p>
          <a:p>
            <a:pPr algn="just"/>
            <a:endParaRPr lang="el-GR" sz="2000" dirty="0" smtClean="0"/>
          </a:p>
          <a:p>
            <a:pPr algn="just"/>
            <a:endParaRPr lang="el-GR" dirty="0" smtClean="0">
              <a:solidFill>
                <a:srgbClr val="00B050"/>
              </a:solidFill>
            </a:endParaRPr>
          </a:p>
          <a:p>
            <a:endParaRPr lang="el-GR" sz="2400" dirty="0" smtClean="0">
              <a:solidFill>
                <a:srgbClr val="00B050"/>
              </a:solidFill>
            </a:endParaRPr>
          </a:p>
          <a:p>
            <a:endParaRPr lang="el-GR" sz="2400" dirty="0" smtClean="0">
              <a:solidFill>
                <a:srgbClr val="00B050"/>
              </a:solidFill>
            </a:endParaRPr>
          </a:p>
          <a:p>
            <a:endParaRPr lang="el-GR" dirty="0" smtClean="0"/>
          </a:p>
          <a:p>
            <a:endParaRPr lang="el-GR" dirty="0" smtClean="0"/>
          </a:p>
          <a:p>
            <a:endParaRPr lang="el-GR" dirty="0"/>
          </a:p>
        </p:txBody>
      </p:sp>
      <p:sp>
        <p:nvSpPr>
          <p:cNvPr id="3" name="2 - TextBox"/>
          <p:cNvSpPr txBox="1"/>
          <p:nvPr/>
        </p:nvSpPr>
        <p:spPr>
          <a:xfrm>
            <a:off x="2643809" y="0"/>
            <a:ext cx="8394391" cy="923330"/>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ΔΙΕΡΕΥΝΗΤΙΚΗ ΜΕΘΟΔΟΣ</a:t>
            </a:r>
          </a:p>
          <a:p>
            <a:endParaRPr lang="el-GR" dirty="0"/>
          </a:p>
        </p:txBody>
      </p:sp>
      <p:pic>
        <p:nvPicPr>
          <p:cNvPr id="4"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9867" y="2951787"/>
            <a:ext cx="2116666" cy="9812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389468" y="753533"/>
            <a:ext cx="9236670" cy="4924425"/>
          </a:xfrm>
          <a:prstGeom prst="rect">
            <a:avLst/>
          </a:prstGeom>
          <a:noFill/>
        </p:spPr>
        <p:txBody>
          <a:bodyPr wrap="square" rtlCol="0">
            <a:spAutoFit/>
          </a:bodyPr>
          <a:lstStyle/>
          <a:p>
            <a:pPr algn="just"/>
            <a:endParaRPr lang="el-GR" sz="2000" dirty="0" smtClean="0"/>
          </a:p>
          <a:p>
            <a:pPr lvl="0" algn="just"/>
            <a:r>
              <a:rPr lang="el-GR" sz="2400" b="1" dirty="0" smtClean="0">
                <a:solidFill>
                  <a:srgbClr val="C00000"/>
                </a:solidFill>
                <a:latin typeface="Calibri" pitchFamily="34" charset="0"/>
                <a:ea typeface="Times New Roman" pitchFamily="18" charset="0"/>
                <a:cs typeface="Times New Roman" pitchFamily="18" charset="0"/>
              </a:rPr>
              <a:t>Πέμπτη Φάση: </a:t>
            </a:r>
            <a:r>
              <a:rPr lang="el-GR" sz="2000" b="1" dirty="0"/>
              <a:t>Ανακεφαλαίωση (Λεκτική- </a:t>
            </a:r>
            <a:r>
              <a:rPr lang="el-GR" sz="2000" b="1" dirty="0" err="1"/>
              <a:t>Αναπαραστασιακή</a:t>
            </a:r>
            <a:r>
              <a:rPr lang="el-GR" sz="2000" b="1" dirty="0"/>
              <a:t> –</a:t>
            </a:r>
            <a:r>
              <a:rPr lang="el-GR" sz="2000" b="1" dirty="0" err="1"/>
              <a:t>Μεταγνωστική</a:t>
            </a:r>
            <a:r>
              <a:rPr lang="el-GR" sz="2000" b="1" dirty="0"/>
              <a:t>)</a:t>
            </a:r>
          </a:p>
          <a:p>
            <a:pPr lvl="0"/>
            <a:endParaRPr lang="el-GR" sz="2400" dirty="0" smtClean="0">
              <a:solidFill>
                <a:srgbClr val="00B050"/>
              </a:solidFill>
            </a:endParaRPr>
          </a:p>
          <a:p>
            <a:pPr lvl="0" algn="just"/>
            <a:r>
              <a:rPr lang="el-GR" sz="2000" dirty="0" smtClean="0"/>
              <a:t>Η</a:t>
            </a:r>
            <a:r>
              <a:rPr lang="el-GR" sz="2400" dirty="0" smtClean="0"/>
              <a:t> </a:t>
            </a:r>
            <a:r>
              <a:rPr lang="el-GR" sz="2000" dirty="0" smtClean="0"/>
              <a:t>ανακεφαλαίωση μπορεί να γίνει λεκτικά από τον εκπαιδευτικό ή τους εκπαιδευόμενους (</a:t>
            </a:r>
            <a:r>
              <a:rPr lang="el-GR" sz="2000" b="1" dirty="0" smtClean="0"/>
              <a:t>Λεκτική</a:t>
            </a:r>
            <a:r>
              <a:rPr lang="el-GR" sz="2000" dirty="0" smtClean="0"/>
              <a:t>). Μπορεί να γίνει και με τη χρήση σχεδιαγράμματος ή εννοιολογικού χάρτη που μπορείτε να δημιουργήσετε εκείνη τη χρονική στιγμή με τους εκπαιδευόμενους ή να έχετε </a:t>
            </a:r>
            <a:r>
              <a:rPr lang="el-GR" sz="2000" dirty="0" err="1"/>
              <a:t>ήδηδημιουργήσει</a:t>
            </a:r>
            <a:r>
              <a:rPr lang="el-GR" sz="2000" dirty="0"/>
              <a:t> και </a:t>
            </a:r>
            <a:r>
              <a:rPr lang="el-GR" sz="2000" dirty="0" smtClean="0"/>
              <a:t>να μοιραστεί στους εκπαιδευόμενους (</a:t>
            </a:r>
            <a:r>
              <a:rPr lang="el-GR" sz="2000" b="1" dirty="0" err="1" smtClean="0"/>
              <a:t>Αναπαραστασιακή</a:t>
            </a:r>
            <a:r>
              <a:rPr lang="el-GR" sz="2000" dirty="0" smtClean="0"/>
              <a:t>). Μπορείτε να ζητήσετε παράδειγμα πραγματικής κατάστασης πάνω στην έννοια που έχουν διδαχτεί οι εκπαιδευόμενοι  (</a:t>
            </a:r>
            <a:r>
              <a:rPr lang="el-GR" sz="2000" b="1" dirty="0" err="1" smtClean="0"/>
              <a:t>Μεταγνωστική</a:t>
            </a:r>
            <a:r>
              <a:rPr lang="el-GR" sz="2000" dirty="0" smtClean="0"/>
              <a:t>).</a:t>
            </a:r>
          </a:p>
          <a:p>
            <a:endParaRPr lang="el-GR" sz="2400" dirty="0" smtClean="0">
              <a:solidFill>
                <a:srgbClr val="00B050"/>
              </a:solidFill>
            </a:endParaRPr>
          </a:p>
          <a:p>
            <a:endParaRPr lang="el-GR" sz="2400" dirty="0" smtClean="0">
              <a:solidFill>
                <a:srgbClr val="00B050"/>
              </a:solidFill>
            </a:endParaRPr>
          </a:p>
          <a:p>
            <a:endParaRPr lang="el-GR" dirty="0" smtClean="0"/>
          </a:p>
          <a:p>
            <a:endParaRPr lang="el-GR" dirty="0" smtClean="0"/>
          </a:p>
          <a:p>
            <a:endParaRPr lang="el-GR" dirty="0"/>
          </a:p>
        </p:txBody>
      </p:sp>
      <p:sp>
        <p:nvSpPr>
          <p:cNvPr id="3" name="2 - TextBox"/>
          <p:cNvSpPr txBox="1"/>
          <p:nvPr/>
        </p:nvSpPr>
        <p:spPr>
          <a:xfrm>
            <a:off x="2643809" y="0"/>
            <a:ext cx="8394391" cy="923330"/>
          </a:xfrm>
          <a:prstGeom prst="rect">
            <a:avLst/>
          </a:prstGeom>
          <a:noFill/>
        </p:spPr>
        <p:txBody>
          <a:bodyPr wrap="square" rtlCol="0">
            <a:spAutoFit/>
          </a:bodyPr>
          <a:lstStyle/>
          <a:p>
            <a:r>
              <a:rPr lang="el-GR" sz="3600" b="1" dirty="0" smtClean="0">
                <a:solidFill>
                  <a:srgbClr val="538135"/>
                </a:solidFill>
                <a:latin typeface="Arial Narrow" panose="020B0606020202030204" pitchFamily="34" charset="0"/>
                <a:ea typeface="Times New Roman" panose="02020603050405020304" pitchFamily="18" charset="0"/>
                <a:cs typeface="Arial-BoldMT"/>
              </a:rPr>
              <a:t>ΔΙΕΡΕΥΝΗΤΙΚΗ ΜΕΘΟΔΟΣ</a:t>
            </a:r>
          </a:p>
          <a:p>
            <a:endParaRPr lang="el-GR" dirty="0"/>
          </a:p>
        </p:txBody>
      </p:sp>
      <p:pic>
        <p:nvPicPr>
          <p:cNvPr id="4"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18815" y="4089400"/>
            <a:ext cx="2973184" cy="19539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3881" y="0"/>
            <a:ext cx="2700019" cy="2700019"/>
          </a:xfrm>
          <a:prstGeom prst="rect">
            <a:avLst/>
          </a:prstGeom>
        </p:spPr>
      </p:pic>
      <p:pic>
        <p:nvPicPr>
          <p:cNvPr id="5" name="Εικόνα 4"/>
          <p:cNvPicPr>
            <a:picLocks noChangeAspect="1"/>
          </p:cNvPicPr>
          <p:nvPr/>
        </p:nvPicPr>
        <p:blipFill>
          <a:blip r:embed="rId3" cstate="print"/>
          <a:stretch>
            <a:fillRect/>
          </a:stretch>
        </p:blipFill>
        <p:spPr>
          <a:xfrm>
            <a:off x="2152071" y="0"/>
            <a:ext cx="4648268" cy="6858000"/>
          </a:xfrm>
          <a:prstGeom prst="rect">
            <a:avLst/>
          </a:prstGeom>
        </p:spPr>
      </p:pic>
      <p:graphicFrame>
        <p:nvGraphicFramePr>
          <p:cNvPr id="7" name="6 - Πίνακας"/>
          <p:cNvGraphicFramePr>
            <a:graphicFrameLocks noGrp="1"/>
          </p:cNvGraphicFramePr>
          <p:nvPr/>
        </p:nvGraphicFramePr>
        <p:xfrm>
          <a:off x="6902450" y="2855404"/>
          <a:ext cx="5099050" cy="3522726"/>
        </p:xfrm>
        <a:graphic>
          <a:graphicData uri="http://schemas.openxmlformats.org/drawingml/2006/table">
            <a:tbl>
              <a:tblPr/>
              <a:tblGrid>
                <a:gridCol w="952934">
                  <a:extLst>
                    <a:ext uri="{9D8B030D-6E8A-4147-A177-3AD203B41FA5}">
                      <a16:colId xmlns:a16="http://schemas.microsoft.com/office/drawing/2014/main" val="20000"/>
                    </a:ext>
                  </a:extLst>
                </a:gridCol>
                <a:gridCol w="4146116">
                  <a:extLst>
                    <a:ext uri="{9D8B030D-6E8A-4147-A177-3AD203B41FA5}">
                      <a16:colId xmlns:a16="http://schemas.microsoft.com/office/drawing/2014/main" val="20001"/>
                    </a:ext>
                  </a:extLst>
                </a:gridCol>
              </a:tblGrid>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Στοιχεία μαθήματος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Επιλέγουμε σχολικό εγχειρίδιο του τρέχοντος σχολικού έτους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Μάθημα</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Times New Roman"/>
                        </a:rPr>
                        <a:t>Επιλέγουμε μάθημα 1</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ή 2</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ανάθεσης (κατά προτίμηση 1</a:t>
                      </a:r>
                      <a:r>
                        <a:rPr lang="el-GR" sz="1200" i="1" baseline="30000" dirty="0">
                          <a:solidFill>
                            <a:schemeClr val="accent5">
                              <a:lumMod val="75000"/>
                            </a:schemeClr>
                          </a:solidFill>
                          <a:latin typeface="Calibri Light"/>
                          <a:ea typeface="Times New Roman"/>
                          <a:cs typeface="Times New Roman"/>
                        </a:rPr>
                        <a:t>ης</a:t>
                      </a:r>
                      <a:r>
                        <a:rPr lang="el-GR" sz="1200" i="1" dirty="0">
                          <a:solidFill>
                            <a:schemeClr val="accent5">
                              <a:lumMod val="75000"/>
                            </a:schemeClr>
                          </a:solidFill>
                          <a:latin typeface="Calibri Light"/>
                          <a:ea typeface="Times New Roman"/>
                          <a:cs typeface="Times New Roman"/>
                        </a:rPr>
                        <a:t> ανάθεσης)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Τίτλος ενότητας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Γράφουμε τον τίτλο της ενότητας που έχουμε επιλέξει</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Τάξη</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a:solidFill>
                            <a:schemeClr val="accent5">
                              <a:lumMod val="75000"/>
                            </a:schemeClr>
                          </a:solidFill>
                          <a:latin typeface="Calibri Light"/>
                          <a:ea typeface="Times New Roman"/>
                          <a:cs typeface="Times New Roman"/>
                        </a:rPr>
                        <a:t>Γράφουμε τη σχολική τάξη και τη βαθμίδα (π.χ. 3</a:t>
                      </a:r>
                      <a:r>
                        <a:rPr lang="el-GR" sz="1200" i="1" baseline="30000">
                          <a:solidFill>
                            <a:schemeClr val="accent5">
                              <a:lumMod val="75000"/>
                            </a:schemeClr>
                          </a:solidFill>
                          <a:latin typeface="Calibri Light"/>
                          <a:ea typeface="Times New Roman"/>
                          <a:cs typeface="Times New Roman"/>
                        </a:rPr>
                        <a:t>η</a:t>
                      </a:r>
                      <a:r>
                        <a:rPr lang="el-GR" sz="1200" i="1">
                          <a:solidFill>
                            <a:schemeClr val="accent5">
                              <a:lumMod val="75000"/>
                            </a:schemeClr>
                          </a:solidFill>
                          <a:latin typeface="Calibri Light"/>
                          <a:ea typeface="Times New Roman"/>
                          <a:cs typeface="Times New Roman"/>
                        </a:rPr>
                        <a:t> Γυμνασίου ή 2</a:t>
                      </a:r>
                      <a:r>
                        <a:rPr lang="el-GR" sz="1200" i="1" baseline="30000">
                          <a:solidFill>
                            <a:schemeClr val="accent5">
                              <a:lumMod val="75000"/>
                            </a:schemeClr>
                          </a:solidFill>
                          <a:latin typeface="Calibri Light"/>
                          <a:ea typeface="Times New Roman"/>
                          <a:cs typeface="Times New Roman"/>
                        </a:rPr>
                        <a:t>η</a:t>
                      </a:r>
                      <a:r>
                        <a:rPr lang="el-GR" sz="1200" i="1">
                          <a:solidFill>
                            <a:schemeClr val="accent5">
                              <a:lumMod val="75000"/>
                            </a:schemeClr>
                          </a:solidFill>
                          <a:latin typeface="Calibri Light"/>
                          <a:ea typeface="Times New Roman"/>
                          <a:cs typeface="Times New Roman"/>
                        </a:rPr>
                        <a:t> ΕΠΑΛ …)</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Times New Roman"/>
                        </a:rPr>
                        <a:t>Έννοια/ες ενότητας</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Arial"/>
                        </a:rPr>
                        <a:t>Θεωρητικό πλαίσιο της ενότητας. Δεν ταυτίζεται με τον τίτλο του μαθήματος ή της ενότητας του βιβλίου. </a:t>
                      </a:r>
                      <a:r>
                        <a:rPr lang="en-US" sz="1200" i="1" dirty="0">
                          <a:solidFill>
                            <a:schemeClr val="accent5">
                              <a:lumMod val="75000"/>
                            </a:schemeClr>
                          </a:solidFill>
                          <a:latin typeface="Calibri Light"/>
                          <a:ea typeface="Times New Roman"/>
                          <a:cs typeface="Arial"/>
                        </a:rPr>
                        <a:t>H</a:t>
                      </a:r>
                      <a:r>
                        <a:rPr lang="el-GR" sz="1200" i="1" dirty="0">
                          <a:solidFill>
                            <a:schemeClr val="accent5">
                              <a:lumMod val="75000"/>
                            </a:schemeClr>
                          </a:solidFill>
                          <a:latin typeface="Calibri Light"/>
                          <a:ea typeface="Times New Roman"/>
                          <a:cs typeface="Arial"/>
                        </a:rPr>
                        <a:t> έννοια είναι το θεωρητικό υπόβαθρο στο οποίο ενσωματώνεται η νέα γνώση.</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Στόχοι της διδασκαλίας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l-GR" sz="1200" i="1" dirty="0">
                          <a:solidFill>
                            <a:schemeClr val="accent5">
                              <a:lumMod val="75000"/>
                            </a:schemeClr>
                          </a:solidFill>
                          <a:latin typeface="Calibri Light"/>
                          <a:ea typeface="Times New Roman"/>
                          <a:cs typeface="Arial"/>
                        </a:rPr>
                        <a:t>Στόχοι: συγκεκριμένοι και μετρήσιμοι βάσει της </a:t>
                      </a:r>
                      <a:r>
                        <a:rPr lang="el-GR" sz="1200" i="1" dirty="0" err="1">
                          <a:solidFill>
                            <a:schemeClr val="accent5">
                              <a:lumMod val="75000"/>
                            </a:schemeClr>
                          </a:solidFill>
                          <a:latin typeface="Calibri Light"/>
                          <a:ea typeface="Times New Roman"/>
                          <a:cs typeface="Arial"/>
                        </a:rPr>
                        <a:t>στοχοταξινομίας</a:t>
                      </a:r>
                      <a:r>
                        <a:rPr lang="el-GR" sz="1200" i="1" dirty="0">
                          <a:solidFill>
                            <a:schemeClr val="accent5">
                              <a:lumMod val="75000"/>
                            </a:schemeClr>
                          </a:solidFill>
                          <a:latin typeface="Calibri Light"/>
                          <a:ea typeface="Times New Roman"/>
                          <a:cs typeface="Arial"/>
                        </a:rPr>
                        <a:t> του </a:t>
                      </a:r>
                      <a:r>
                        <a:rPr lang="en-US" sz="1200" i="1" dirty="0">
                          <a:solidFill>
                            <a:schemeClr val="accent5">
                              <a:lumMod val="75000"/>
                            </a:schemeClr>
                          </a:solidFill>
                          <a:latin typeface="Calibri Light"/>
                          <a:ea typeface="Times New Roman"/>
                          <a:cs typeface="Arial"/>
                        </a:rPr>
                        <a:t>Bloom</a:t>
                      </a:r>
                      <a:r>
                        <a:rPr lang="el-GR" sz="1200" i="1" dirty="0">
                          <a:solidFill>
                            <a:schemeClr val="accent5">
                              <a:lumMod val="75000"/>
                            </a:schemeClr>
                          </a:solidFill>
                          <a:latin typeface="Calibri Light"/>
                          <a:ea typeface="Times New Roman"/>
                          <a:cs typeface="Arial"/>
                        </a:rPr>
                        <a:t>.</a:t>
                      </a:r>
                      <a:endParaRPr lang="el-GR" sz="1200" i="1" dirty="0">
                        <a:solidFill>
                          <a:schemeClr val="accent5">
                            <a:lumMod val="75000"/>
                          </a:schemeClr>
                        </a:solidFill>
                        <a:latin typeface="Times New Roman"/>
                        <a:ea typeface="Times New Roman"/>
                        <a:cs typeface="Times New Roman"/>
                      </a:endParaRPr>
                    </a:p>
                    <a:p>
                      <a:pPr>
                        <a:lnSpc>
                          <a:spcPct val="107000"/>
                        </a:lnSpc>
                        <a:spcAft>
                          <a:spcPts val="0"/>
                        </a:spcAft>
                      </a:pPr>
                      <a:r>
                        <a:rPr lang="el-GR" sz="1200" i="1" dirty="0">
                          <a:solidFill>
                            <a:schemeClr val="accent5">
                              <a:lumMod val="75000"/>
                            </a:schemeClr>
                          </a:solidFill>
                          <a:latin typeface="Calibri Light"/>
                          <a:ea typeface="Times New Roman"/>
                          <a:cs typeface="Arial"/>
                        </a:rPr>
                        <a:t>Περιγράφονται με τη φράση: </a:t>
                      </a:r>
                      <a:endParaRPr lang="el-GR" sz="1200" i="1" dirty="0">
                        <a:solidFill>
                          <a:schemeClr val="accent5">
                            <a:lumMod val="75000"/>
                          </a:schemeClr>
                        </a:solidFill>
                        <a:latin typeface="Times New Roman"/>
                        <a:ea typeface="Times New Roman"/>
                        <a:cs typeface="Times New Roman"/>
                      </a:endParaRPr>
                    </a:p>
                    <a:p>
                      <a:pPr algn="ctr">
                        <a:lnSpc>
                          <a:spcPct val="107000"/>
                        </a:lnSpc>
                        <a:spcAft>
                          <a:spcPts val="0"/>
                        </a:spcAft>
                      </a:pPr>
                      <a:r>
                        <a:rPr lang="el-GR" sz="1200" i="1" dirty="0">
                          <a:solidFill>
                            <a:schemeClr val="accent5">
                              <a:lumMod val="75000"/>
                            </a:schemeClr>
                          </a:solidFill>
                          <a:latin typeface="Calibri Light"/>
                          <a:ea typeface="Times New Roman"/>
                          <a:cs typeface="Arial"/>
                        </a:rPr>
                        <a:t>Οι μαθητές ολοκληρώνοντας το μάθημα είναι ικανοί να: ….</a:t>
                      </a:r>
                      <a:endParaRPr lang="el-GR" sz="1200" i="1" dirty="0">
                        <a:solidFill>
                          <a:schemeClr val="accent5">
                            <a:lumMod val="75000"/>
                          </a:schemeClr>
                        </a:solidFill>
                        <a:latin typeface="Times New Roman"/>
                        <a:ea typeface="Times New Roman"/>
                        <a:cs typeface="Times New Roman"/>
                      </a:endParaRPr>
                    </a:p>
                    <a:p>
                      <a:pPr algn="ctr">
                        <a:lnSpc>
                          <a:spcPct val="107000"/>
                        </a:lnSpc>
                        <a:spcAft>
                          <a:spcPts val="0"/>
                        </a:spcAft>
                      </a:pPr>
                      <a:r>
                        <a:rPr lang="el-GR" sz="1200" i="1" dirty="0">
                          <a:solidFill>
                            <a:schemeClr val="accent5">
                              <a:lumMod val="75000"/>
                            </a:schemeClr>
                          </a:solidFill>
                          <a:latin typeface="Calibri Light"/>
                          <a:ea typeface="Times New Roman"/>
                          <a:cs typeface="Arial"/>
                        </a:rPr>
                        <a:t>(ρήματα γνωστικά …. εκτός από το «κατανοήσουν», «μάθουν», «ξέρουν», «γνωρίσουν» ή «καταλάβουν» γιατί δεν είναι μετρήσιμα)</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47178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308610" y="3101447"/>
            <a:ext cx="4999990" cy="3756554"/>
          </a:xfrm>
          <a:prstGeom prst="rect">
            <a:avLst/>
          </a:prstGeom>
        </p:spPr>
      </p:pic>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5" name="Εικόνα 4"/>
          <p:cNvPicPr>
            <a:picLocks noChangeAspect="1"/>
          </p:cNvPicPr>
          <p:nvPr/>
        </p:nvPicPr>
        <p:blipFill>
          <a:blip r:embed="rId3" cstate="print"/>
          <a:stretch>
            <a:fillRect/>
          </a:stretch>
        </p:blipFill>
        <p:spPr>
          <a:xfrm rot="926022">
            <a:off x="5090377" y="804253"/>
            <a:ext cx="4218047" cy="5593337"/>
          </a:xfrm>
          <a:prstGeom prst="rect">
            <a:avLst/>
          </a:prstGeom>
        </p:spPr>
      </p:pic>
      <p:sp>
        <p:nvSpPr>
          <p:cNvPr id="3073" name="Rectangle 1"/>
          <p:cNvSpPr>
            <a:spLocks noChangeArrowheads="1"/>
          </p:cNvSpPr>
          <p:nvPr/>
        </p:nvSpPr>
        <p:spPr bwMode="auto">
          <a:xfrm>
            <a:off x="1727200" y="1053795"/>
            <a:ext cx="34163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Περιγράφουμε την πορεία διδασκαλίας με την αντίστοιχη τεχνική και μέσο σε κάθε φάση διδασκαλίας. Επιλέγουμε μία μόνο συγκεκριμένη μέθοδο διδασκαλίας και ακολουθούμε τα βήματα υλοποίησης όπως αναφέρονται στο θεωρητικό πλαίσιο.</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Σε κάθε διδασκαλία θα πρέπει να εφαρμόζεται διαφορετική μέθοδος. Κατά την πραγματοποίηση της Πτυχιακής Διδασκαλίας ο/η σπουδαστής/</a:t>
            </a:r>
            <a:r>
              <a:rPr kumimoji="0" lang="el-GR" sz="1200" b="0" i="1" u="none" strike="noStrike" cap="none" normalizeH="0" baseline="0" dirty="0" err="1" smtClean="0">
                <a:ln>
                  <a:noFill/>
                </a:ln>
                <a:solidFill>
                  <a:schemeClr val="accent5">
                    <a:lumMod val="75000"/>
                  </a:schemeClr>
                </a:solidFill>
                <a:effectLst/>
                <a:latin typeface="Calibri Light" pitchFamily="34" charset="0"/>
                <a:ea typeface="Times New Roman" pitchFamily="18" charset="0"/>
                <a:cs typeface="Calibri Light" pitchFamily="34" charset="0"/>
              </a:rPr>
              <a:t>τρια </a:t>
            </a:r>
            <a:r>
              <a:rPr kumimoji="0" lang="el-GR" sz="1200" b="0" i="1" u="none" strike="noStrike" cap="none" normalizeH="0" baseline="0" dirty="0" smtClean="0">
                <a:ln>
                  <a:noFill/>
                </a:ln>
                <a:solidFill>
                  <a:schemeClr val="accent5">
                    <a:lumMod val="75000"/>
                  </a:schemeClr>
                </a:solidFill>
                <a:effectLst/>
                <a:latin typeface="Calibri Light" pitchFamily="34" charset="0"/>
                <a:ea typeface="Times New Roman" pitchFamily="18" charset="0"/>
                <a:cs typeface="Calibri Light" pitchFamily="34" charset="0"/>
              </a:rPr>
              <a:t>έχει τη δυνατότητα να εφαρμόσει όποια από τις μεθόδους επιθυμεί. </a:t>
            </a:r>
            <a:endParaRPr kumimoji="0" lang="el-GR" sz="1800" b="0" i="1" u="none" strike="noStrike" cap="none" normalizeH="0" baseline="0" dirty="0" smtClean="0">
              <a:ln>
                <a:noFill/>
              </a:ln>
              <a:solidFill>
                <a:schemeClr val="accent5">
                  <a:lumMod val="75000"/>
                </a:schemeClr>
              </a:solidFill>
              <a:effectLst/>
              <a:latin typeface="Arial" pitchFamily="34" charset="0"/>
              <a:cs typeface="Arial" pitchFamily="34" charset="0"/>
            </a:endParaRPr>
          </a:p>
        </p:txBody>
      </p:sp>
      <p:sp>
        <p:nvSpPr>
          <p:cNvPr id="6" name="5 - Ορθογώνιο"/>
          <p:cNvSpPr/>
          <p:nvPr/>
        </p:nvSpPr>
        <p:spPr>
          <a:xfrm>
            <a:off x="8775700" y="5518835"/>
            <a:ext cx="2903682" cy="646331"/>
          </a:xfrm>
          <a:prstGeom prst="rect">
            <a:avLst/>
          </a:prstGeom>
        </p:spPr>
        <p:txBody>
          <a:bodyPr wrap="square">
            <a:spAutoFit/>
          </a:bodyPr>
          <a:lstStyle/>
          <a:p>
            <a:pPr algn="ctr"/>
            <a:r>
              <a:rPr lang="el-GR" sz="1200" i="1" dirty="0" smtClean="0">
                <a:solidFill>
                  <a:schemeClr val="accent5">
                    <a:lumMod val="75000"/>
                  </a:schemeClr>
                </a:solidFill>
              </a:rPr>
              <a:t>Περιγραφή των τεχνικών αξιολόγησης που θα εφαρμόσετε </a:t>
            </a:r>
          </a:p>
          <a:p>
            <a:pPr algn="ctr"/>
            <a:r>
              <a:rPr lang="el-GR" sz="1200" i="1" dirty="0" smtClean="0">
                <a:solidFill>
                  <a:schemeClr val="accent5">
                    <a:lumMod val="75000"/>
                  </a:schemeClr>
                </a:solidFill>
              </a:rPr>
              <a:t>(1 συμβατική τεχνική και 1 σύγχρονη)</a:t>
            </a:r>
            <a:endParaRPr lang="el-GR" sz="1200" i="1" dirty="0">
              <a:solidFill>
                <a:schemeClr val="accent5">
                  <a:lumMod val="75000"/>
                </a:schemeClr>
              </a:solidFill>
            </a:endParaRPr>
          </a:p>
        </p:txBody>
      </p:sp>
    </p:spTree>
    <p:extLst>
      <p:ext uri="{BB962C8B-B14F-4D97-AF65-F5344CB8AC3E}">
        <p14:creationId xmlns:p14="http://schemas.microsoft.com/office/powerpoint/2010/main" val="769184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16200000">
            <a:off x="-1876682" y="2989420"/>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stretch>
            <a:fillRect/>
          </a:stretch>
        </p:blipFill>
        <p:spPr>
          <a:xfrm>
            <a:off x="1681433" y="355600"/>
            <a:ext cx="4333333" cy="5977733"/>
          </a:xfrm>
          <a:prstGeom prst="rect">
            <a:avLst/>
          </a:prstGeom>
        </p:spPr>
      </p:pic>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9499" y="4089399"/>
            <a:ext cx="2632401" cy="2282785"/>
          </a:xfrm>
          <a:prstGeom prst="rect">
            <a:avLst/>
          </a:prstGeom>
        </p:spPr>
      </p:pic>
      <p:graphicFrame>
        <p:nvGraphicFramePr>
          <p:cNvPr id="5" name="4 - Πίνακας"/>
          <p:cNvGraphicFramePr>
            <a:graphicFrameLocks noGrp="1"/>
          </p:cNvGraphicFramePr>
          <p:nvPr>
            <p:extLst>
              <p:ext uri="{D42A27DB-BD31-4B8C-83A1-F6EECF244321}">
                <p14:modId xmlns:p14="http://schemas.microsoft.com/office/powerpoint/2010/main" val="752421990"/>
              </p:ext>
            </p:extLst>
          </p:nvPr>
        </p:nvGraphicFramePr>
        <p:xfrm>
          <a:off x="6172200" y="533590"/>
          <a:ext cx="5683250" cy="3718433"/>
        </p:xfrm>
        <a:graphic>
          <a:graphicData uri="http://schemas.openxmlformats.org/drawingml/2006/table">
            <a:tbl>
              <a:tblPr/>
              <a:tblGrid>
                <a:gridCol w="1257300">
                  <a:extLst>
                    <a:ext uri="{9D8B030D-6E8A-4147-A177-3AD203B41FA5}">
                      <a16:colId xmlns:a16="http://schemas.microsoft.com/office/drawing/2014/main" val="20000"/>
                    </a:ext>
                  </a:extLst>
                </a:gridCol>
                <a:gridCol w="4425950">
                  <a:extLst>
                    <a:ext uri="{9D8B030D-6E8A-4147-A177-3AD203B41FA5}">
                      <a16:colId xmlns:a16="http://schemas.microsoft.com/office/drawing/2014/main" val="20001"/>
                    </a:ext>
                  </a:extLst>
                </a:gridCol>
              </a:tblGrid>
              <a:tr h="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Times New Roman"/>
                        </a:rPr>
                        <a:t>Ανάπτυξη Δεξιοτήτων</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Times New Roman"/>
                        </a:rPr>
                        <a:t>Καταγράφουμε συγκεκριμένες δραστηριότητες που αναπτύσσουν τα τρία επίπεδα δεξιοτήτων και έχουν αξιοποιηθεί κατά τη διάρκεια της διδασκαλίας. Δεν καταγράφουμε δραστηριότητες, όπως αναφέρονται στο θεωρητικό μέρος. Φροντίζουμε να είναι σαφείς και να αντιστοιχίζονται σε συγκεκριμένα στάδια της </a:t>
                      </a:r>
                      <a:r>
                        <a:rPr lang="el-GR" sz="1200" i="1" dirty="0" smtClean="0">
                          <a:solidFill>
                            <a:schemeClr val="accent5">
                              <a:lumMod val="75000"/>
                            </a:schemeClr>
                          </a:solidFill>
                          <a:latin typeface="Calibri Light"/>
                          <a:ea typeface="Times New Roman"/>
                          <a:cs typeface="Times New Roman"/>
                        </a:rPr>
                        <a:t>διδασκαλίας.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Arial"/>
                        </a:rPr>
                        <a:t>Γνωστικών</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Arial"/>
                        </a:rPr>
                        <a:t>Ό,τι αναφέρεται στους γνωστικούς στόχους μέσα από δραστηριότητες που υλοποιήθηκαν στη διάρκεια του μαθήματος.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45160">
                <a:tc>
                  <a:txBody>
                    <a:bodyPr/>
                    <a:lstStyle/>
                    <a:p>
                      <a:pPr algn="ctr">
                        <a:lnSpc>
                          <a:spcPct val="107000"/>
                        </a:lnSpc>
                        <a:spcAft>
                          <a:spcPts val="0"/>
                        </a:spcAft>
                      </a:pPr>
                      <a:r>
                        <a:rPr lang="el-GR" sz="1200" i="1" dirty="0">
                          <a:solidFill>
                            <a:schemeClr val="accent5">
                              <a:lumMod val="75000"/>
                            </a:schemeClr>
                          </a:solidFill>
                          <a:latin typeface="Calibri Light"/>
                          <a:ea typeface="Times New Roman"/>
                          <a:cs typeface="Arial"/>
                        </a:rPr>
                        <a:t>Κοινωνικών - Επικοινωνιακών</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a:solidFill>
                            <a:schemeClr val="accent5">
                              <a:lumMod val="75000"/>
                            </a:schemeClr>
                          </a:solidFill>
                          <a:latin typeface="Calibri Light"/>
                          <a:ea typeface="Times New Roman"/>
                          <a:cs typeface="Arial"/>
                        </a:rPr>
                        <a:t>Περιλαμβάνουν την καλλιέργεια θετικών στάσεων και συμπεριφορών και την ικανότητα αυτοδιαχείρισης και εμπλοκής στη μαθησιακή διαδικασία. Επιπλέον ικανότητες συνεργασίας, αποτελεσματικής επικοινωνίας, ευελιξίας, διαχείρισης κρίσεων, προσαρμοστικότητας, και στήριξης απόψεων και θέσεων.</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lnSpc>
                          <a:spcPct val="107000"/>
                        </a:lnSpc>
                        <a:spcAft>
                          <a:spcPts val="0"/>
                        </a:spcAft>
                      </a:pPr>
                      <a:r>
                        <a:rPr lang="el-GR" sz="1200" i="1">
                          <a:solidFill>
                            <a:schemeClr val="accent5">
                              <a:lumMod val="75000"/>
                            </a:schemeClr>
                          </a:solidFill>
                          <a:latin typeface="Calibri Light"/>
                          <a:ea typeface="Times New Roman"/>
                          <a:cs typeface="Arial"/>
                        </a:rPr>
                        <a:t>Μεταγνωστικών</a:t>
                      </a:r>
                      <a:endParaRPr lang="el-GR" sz="1200" i="1">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l-GR" sz="1200" i="1" dirty="0">
                          <a:solidFill>
                            <a:schemeClr val="accent5">
                              <a:lumMod val="75000"/>
                            </a:schemeClr>
                          </a:solidFill>
                          <a:latin typeface="Calibri Light"/>
                          <a:ea typeface="Times New Roman"/>
                          <a:cs typeface="Arial"/>
                        </a:rPr>
                        <a:t>Περιλαμβάνουν δεξιότητες </a:t>
                      </a:r>
                      <a:r>
                        <a:rPr lang="el-GR" sz="1200" i="1" dirty="0" err="1">
                          <a:solidFill>
                            <a:schemeClr val="accent5">
                              <a:lumMod val="75000"/>
                            </a:schemeClr>
                          </a:solidFill>
                          <a:latin typeface="Calibri Light"/>
                          <a:ea typeface="Times New Roman"/>
                          <a:cs typeface="Arial"/>
                        </a:rPr>
                        <a:t>αυτοαξιολόγησης</a:t>
                      </a:r>
                      <a:r>
                        <a:rPr lang="el-GR" sz="1200" i="1" dirty="0">
                          <a:solidFill>
                            <a:schemeClr val="accent5">
                              <a:lumMod val="75000"/>
                            </a:schemeClr>
                          </a:solidFill>
                          <a:latin typeface="Calibri Light"/>
                          <a:ea typeface="Times New Roman"/>
                          <a:cs typeface="Arial"/>
                        </a:rPr>
                        <a:t> - </a:t>
                      </a:r>
                      <a:r>
                        <a:rPr lang="el-GR" sz="1200" i="1" dirty="0" err="1">
                          <a:solidFill>
                            <a:schemeClr val="accent5">
                              <a:lumMod val="75000"/>
                            </a:schemeClr>
                          </a:solidFill>
                          <a:latin typeface="Calibri Light"/>
                          <a:ea typeface="Times New Roman"/>
                          <a:cs typeface="Arial"/>
                        </a:rPr>
                        <a:t>ετεροαξιολόγησης</a:t>
                      </a:r>
                      <a:r>
                        <a:rPr lang="el-GR" sz="1200" i="1" dirty="0">
                          <a:solidFill>
                            <a:schemeClr val="accent5">
                              <a:lumMod val="75000"/>
                            </a:schemeClr>
                          </a:solidFill>
                          <a:latin typeface="Calibri Light"/>
                          <a:ea typeface="Times New Roman"/>
                          <a:cs typeface="Arial"/>
                        </a:rPr>
                        <a:t>, </a:t>
                      </a:r>
                      <a:r>
                        <a:rPr lang="el-GR" sz="1200" i="1" dirty="0" err="1">
                          <a:solidFill>
                            <a:schemeClr val="accent5">
                              <a:lumMod val="75000"/>
                            </a:schemeClr>
                          </a:solidFill>
                          <a:latin typeface="Calibri Light"/>
                          <a:ea typeface="Times New Roman"/>
                          <a:cs typeface="Arial"/>
                        </a:rPr>
                        <a:t>αναστοχασμού</a:t>
                      </a:r>
                      <a:r>
                        <a:rPr lang="el-GR" sz="1200" i="1" dirty="0">
                          <a:solidFill>
                            <a:schemeClr val="accent5">
                              <a:lumMod val="75000"/>
                            </a:schemeClr>
                          </a:solidFill>
                          <a:latin typeface="Calibri Light"/>
                          <a:ea typeface="Times New Roman"/>
                          <a:cs typeface="Arial"/>
                        </a:rPr>
                        <a:t>, εντοπισμού και αναγνώρισης λαθών, διαχείρισης καταστάσεων προβληματισμού, αποκατάστασης εσφαλμένων αντιλήψεων και επίλυσης πραγματικών προβλημάτων (Πώς το γνωστικό θέμα απαντάει στην πραγματική ζωή με συγκεκριμένα παραδείγματα – Διαχείριση και επίλυση μιας πραγματικής κατάστασης)</a:t>
                      </a:r>
                      <a:endParaRPr lang="el-GR" sz="1200" i="1" dirty="0">
                        <a:solidFill>
                          <a:schemeClr val="accent5">
                            <a:lumMod val="75000"/>
                          </a:schemeClr>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5 - Ορθογώνιο"/>
          <p:cNvSpPr/>
          <p:nvPr/>
        </p:nvSpPr>
        <p:spPr>
          <a:xfrm>
            <a:off x="6070600" y="4797336"/>
            <a:ext cx="3035300" cy="1200329"/>
          </a:xfrm>
          <a:prstGeom prst="rect">
            <a:avLst/>
          </a:prstGeom>
        </p:spPr>
        <p:txBody>
          <a:bodyPr wrap="square">
            <a:spAutoFit/>
          </a:bodyPr>
          <a:lstStyle/>
          <a:p>
            <a:pPr algn="just"/>
            <a:r>
              <a:rPr lang="el-GR" sz="1200" i="1" dirty="0" smtClean="0">
                <a:solidFill>
                  <a:schemeClr val="accent5">
                    <a:lumMod val="75000"/>
                  </a:schemeClr>
                </a:solidFill>
              </a:rPr>
              <a:t>Επιλέγουμε την κατάλληλη βιβλιογραφία (σχολικά και πανεπιστημιακά εγχειρίδια του γνωστικού αντικειμένου, παιδαγωγικά εγχειρίδια και διαδικτυακές πηγές προσπελάσιμες) και την καταγράφουμε με χρήση </a:t>
            </a:r>
            <a:r>
              <a:rPr lang="en-US" sz="1200" i="1" dirty="0" smtClean="0">
                <a:solidFill>
                  <a:schemeClr val="accent5">
                    <a:lumMod val="75000"/>
                  </a:schemeClr>
                </a:solidFill>
              </a:rPr>
              <a:t>APA Style</a:t>
            </a:r>
            <a:endParaRPr lang="el-GR" sz="1200" i="1" dirty="0">
              <a:solidFill>
                <a:schemeClr val="accent5">
                  <a:lumMod val="75000"/>
                </a:schemeClr>
              </a:solidFill>
            </a:endParaRPr>
          </a:p>
        </p:txBody>
      </p:sp>
    </p:spTree>
    <p:extLst>
      <p:ext uri="{BB962C8B-B14F-4D97-AF65-F5344CB8AC3E}">
        <p14:creationId xmlns:p14="http://schemas.microsoft.com/office/powerpoint/2010/main" val="1236493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rot="6193644">
            <a:off x="7599256" y="3309033"/>
            <a:ext cx="6210296" cy="646331"/>
          </a:xfrm>
          <a:prstGeom prst="rect">
            <a:avLst/>
          </a:prstGeom>
        </p:spPr>
        <p:txBody>
          <a:bodyPr wrap="square">
            <a:spAutoFit/>
          </a:bodyPr>
          <a:lstStyle/>
          <a:p>
            <a:pPr algn="ctr">
              <a:spcAft>
                <a:spcPts val="0"/>
              </a:spcAft>
            </a:pPr>
            <a:r>
              <a:rPr lang="el-GR" sz="3600" b="1" dirty="0" smtClean="0">
                <a:solidFill>
                  <a:srgbClr val="FF0000"/>
                </a:solidFill>
                <a:effectLst/>
                <a:latin typeface="Calibri Light" panose="020F0302020204030204" pitchFamily="34" charset="0"/>
                <a:ea typeface="Times New Roman" panose="02020603050405020304" pitchFamily="18" charset="0"/>
              </a:rPr>
              <a:t>Έντυπο Δόμησης Διδασκαλίας</a:t>
            </a:r>
            <a:endParaRPr lang="el-GR" sz="3600" dirty="0">
              <a:effectLst/>
              <a:latin typeface="Times New Roman" panose="02020603050405020304" pitchFamily="18" charset="0"/>
              <a:ea typeface="Times New Roman" panose="02020603050405020304" pitchFamily="18" charset="0"/>
            </a:endParaRPr>
          </a:p>
        </p:txBody>
      </p:sp>
      <p:pic>
        <p:nvPicPr>
          <p:cNvPr id="2" name="Εικόνα 1"/>
          <p:cNvPicPr>
            <a:picLocks noChangeAspect="1"/>
          </p:cNvPicPr>
          <p:nvPr/>
        </p:nvPicPr>
        <p:blipFill>
          <a:blip r:embed="rId2" cstate="print"/>
          <a:stretch>
            <a:fillRect/>
          </a:stretch>
        </p:blipFill>
        <p:spPr>
          <a:xfrm rot="808510">
            <a:off x="5611054" y="402796"/>
            <a:ext cx="4168451" cy="6021095"/>
          </a:xfrm>
          <a:prstGeom prst="rect">
            <a:avLst/>
          </a:prstGeom>
        </p:spPr>
      </p:pic>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90" y="207437"/>
            <a:ext cx="5155207" cy="3876883"/>
          </a:xfrm>
          <a:prstGeom prst="rect">
            <a:avLst/>
          </a:prstGeom>
        </p:spPr>
      </p:pic>
      <p:sp>
        <p:nvSpPr>
          <p:cNvPr id="5" name="4 - Ορθογώνιο"/>
          <p:cNvSpPr/>
          <p:nvPr/>
        </p:nvSpPr>
        <p:spPr>
          <a:xfrm>
            <a:off x="507076" y="4133334"/>
            <a:ext cx="4530437" cy="307777"/>
          </a:xfrm>
          <a:prstGeom prst="rect">
            <a:avLst/>
          </a:prstGeom>
        </p:spPr>
        <p:txBody>
          <a:bodyPr wrap="square">
            <a:spAutoFit/>
          </a:bodyPr>
          <a:lstStyle/>
          <a:p>
            <a:r>
              <a:rPr lang="el-GR" sz="1400" i="1" dirty="0" smtClean="0">
                <a:solidFill>
                  <a:schemeClr val="accent5">
                    <a:lumMod val="75000"/>
                  </a:schemeClr>
                </a:solidFill>
              </a:rPr>
              <a:t>Συμπληρώνεται απαραίτητα από τον/την επόπτη /</a:t>
            </a:r>
            <a:r>
              <a:rPr lang="el-GR" sz="1400" i="1" dirty="0" err="1" smtClean="0">
                <a:solidFill>
                  <a:schemeClr val="accent5">
                    <a:lumMod val="75000"/>
                  </a:schemeClr>
                </a:solidFill>
              </a:rPr>
              <a:t>τρια</a:t>
            </a:r>
            <a:r>
              <a:rPr lang="el-GR" sz="1400" i="1" dirty="0" smtClean="0">
                <a:solidFill>
                  <a:schemeClr val="accent5">
                    <a:lumMod val="75000"/>
                  </a:schemeClr>
                </a:solidFill>
              </a:rPr>
              <a:t>.</a:t>
            </a:r>
            <a:endParaRPr lang="el-GR" sz="1400" i="1" dirty="0">
              <a:solidFill>
                <a:schemeClr val="accent5">
                  <a:lumMod val="75000"/>
                </a:schemeClr>
              </a:solidFill>
            </a:endParaRPr>
          </a:p>
        </p:txBody>
      </p:sp>
    </p:spTree>
    <p:extLst>
      <p:ext uri="{BB962C8B-B14F-4D97-AF65-F5344CB8AC3E}">
        <p14:creationId xmlns:p14="http://schemas.microsoft.com/office/powerpoint/2010/main" val="613188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Λαμπερές ακμές">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1747</TotalTime>
  <Words>1231</Words>
  <Application>Microsoft Office PowerPoint</Application>
  <PresentationFormat>Ευρεία οθόνη</PresentationFormat>
  <Paragraphs>106</Paragraphs>
  <Slides>13</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13</vt:i4>
      </vt:variant>
    </vt:vector>
  </HeadingPairs>
  <TitlesOfParts>
    <vt:vector size="22" baseType="lpstr">
      <vt:lpstr>Arial</vt:lpstr>
      <vt:lpstr>Arial Narrow</vt:lpstr>
      <vt:lpstr>Arial-BoldMT</vt:lpstr>
      <vt:lpstr>Calibri</vt:lpstr>
      <vt:lpstr>Calibri Light</vt:lpstr>
      <vt:lpstr>Symbol</vt:lpstr>
      <vt:lpstr>Times New Roman</vt:lpstr>
      <vt:lpstr>Verdana</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Eppaik 01</dc:creator>
  <cp:lastModifiedBy>ΘΕΟΔΩΡΑ ΠΑΠΑΓΕΩΡΓΙΟΥ</cp:lastModifiedBy>
  <cp:revision>231</cp:revision>
  <dcterms:created xsi:type="dcterms:W3CDTF">2017-10-17T14:02:36Z</dcterms:created>
  <dcterms:modified xsi:type="dcterms:W3CDTF">2026-02-04T10:03:46Z</dcterms:modified>
</cp:coreProperties>
</file>