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2" r:id="rId3"/>
    <p:sldId id="263" r:id="rId4"/>
    <p:sldId id="293" r:id="rId5"/>
    <p:sldId id="295" r:id="rId6"/>
    <p:sldId id="288" r:id="rId7"/>
    <p:sldId id="291" r:id="rId8"/>
    <p:sldId id="289" r:id="rId9"/>
    <p:sldId id="297" r:id="rId10"/>
    <p:sldId id="294" r:id="rId11"/>
    <p:sldId id="283" r:id="rId12"/>
    <p:sldId id="284" r:id="rId13"/>
    <p:sldId id="285" r:id="rId14"/>
    <p:sldId id="286" r:id="rId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Προεπιλεγμένη ενότητα" id="{FD3E1C18-003C-4715-BC98-11EEBC2EDF3A}">
          <p14:sldIdLst>
            <p14:sldId id="256"/>
            <p14:sldId id="292"/>
            <p14:sldId id="263"/>
            <p14:sldId id="293"/>
            <p14:sldId id="295"/>
            <p14:sldId id="288"/>
            <p14:sldId id="291"/>
            <p14:sldId id="289"/>
            <p14:sldId id="297"/>
            <p14:sldId id="294"/>
            <p14:sldId id="283"/>
            <p14:sldId id="284"/>
            <p14:sldId id="285"/>
            <p14:sldId id="286"/>
          </p14:sldIdLst>
        </p14:section>
        <p14:section name="Ενότητα χωρίς τίτλο" id="{556725BC-39F5-4387-B1DC-38D0018DDA6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5" d="100"/>
          <a:sy n="115" d="100"/>
        </p:scale>
        <p:origin x="14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884C65-A857-4C5E-A066-11C3DDB51E9C}" type="datetimeFigureOut">
              <a:rPr lang="el-GR" smtClean="0"/>
              <a:pPr/>
              <a:t>4/2/2026</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39E41-90E7-431F-ADBA-FBF84C3BF474}"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430142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05012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474140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FE1DD966-0E3C-4DD1-A55E-8490E4CFD615}" type="datetimeFigureOut">
              <a:rPr lang="el-GR" smtClean="0"/>
              <a:pPr/>
              <a:t>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760366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FE1DD966-0E3C-4DD1-A55E-8490E4CFD615}" type="datetimeFigureOut">
              <a:rPr lang="el-GR" smtClean="0"/>
              <a:pPr/>
              <a:t>4/2/2026</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44799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FE1DD966-0E3C-4DD1-A55E-8490E4CFD615}" type="datetimeFigureOut">
              <a:rPr lang="el-GR" smtClean="0"/>
              <a:pPr/>
              <a:t>4/2/2026</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131612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FE1DD966-0E3C-4DD1-A55E-8490E4CFD615}" type="datetimeFigureOut">
              <a:rPr lang="el-GR" smtClean="0"/>
              <a:pPr/>
              <a:t>4/2/2026</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2055743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E1DD966-0E3C-4DD1-A55E-8490E4CFD615}" type="datetimeFigureOut">
              <a:rPr lang="el-GR" smtClean="0"/>
              <a:pPr/>
              <a:t>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07537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E1DD966-0E3C-4DD1-A55E-8490E4CFD615}" type="datetimeFigureOut">
              <a:rPr lang="el-GR" smtClean="0"/>
              <a:pPr/>
              <a:t>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90395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1347713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2556249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9E41F-13A2-4B89-AA3D-1AE90BCE5FA0}" type="slidenum">
              <a:rPr lang="el-GR" smtClean="0"/>
              <a:pPr/>
              <a:t>‹#›</a:t>
            </a:fld>
            <a:endParaRPr lang="el-GR"/>
          </a:p>
        </p:txBody>
      </p:sp>
    </p:spTree>
    <p:extLst>
      <p:ext uri="{BB962C8B-B14F-4D97-AF65-F5344CB8AC3E}">
        <p14:creationId xmlns:p14="http://schemas.microsoft.com/office/powerpoint/2010/main" val="107317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http://files.lsofos.com/200000017-62abd64a08/Media%20education.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http://files.lsofos.com/200000017-62abd64a08/Media%20education.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rotWithShape="1">
          <a:blip r:embed="rId2" cstate="print"/>
          <a:srcRect b="14159"/>
          <a:stretch/>
        </p:blipFill>
        <p:spPr>
          <a:xfrm>
            <a:off x="1624335" y="0"/>
            <a:ext cx="8943329" cy="5886994"/>
          </a:xfrm>
          <a:prstGeom prst="rect">
            <a:avLst/>
          </a:prstGeom>
        </p:spPr>
      </p:pic>
    </p:spTree>
    <p:extLst>
      <p:ext uri="{BB962C8B-B14F-4D97-AF65-F5344CB8AC3E}">
        <p14:creationId xmlns:p14="http://schemas.microsoft.com/office/powerpoint/2010/main" val="4156042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637867" y="4972391"/>
            <a:ext cx="5228666"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l-GR" sz="2800" b="1" dirty="0" smtClean="0">
                <a:solidFill>
                  <a:srgbClr val="003300"/>
                </a:solidFill>
                <a:latin typeface="Verdana" panose="020B0604030504040204" pitchFamily="34" charset="0"/>
                <a:ea typeface="Times New Roman" panose="02020603050405020304" pitchFamily="18" charset="0"/>
              </a:rPr>
              <a:t>Προγραμματισμός</a:t>
            </a: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 ΕΒΔΟΜΑΔΩΝ ΠΑΔ</a:t>
            </a:r>
            <a:r>
              <a:rPr kumimoji="0" lang="en-US"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 </a:t>
            </a:r>
            <a:r>
              <a:rPr lang="en-US" altLang="el-GR" sz="2800" b="1" dirty="0" smtClean="0">
                <a:solidFill>
                  <a:srgbClr val="003300"/>
                </a:solidFill>
                <a:latin typeface="Verdana" panose="020B0604030504040204" pitchFamily="34" charset="0"/>
                <a:ea typeface="Times New Roman" panose="02020603050405020304" pitchFamily="18" charset="0"/>
              </a:rPr>
              <a:t>II</a:t>
            </a:r>
            <a:endParaRPr kumimoji="0" lang="el-GR" altLang="el-GR" sz="2800" b="1"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ΕΠΠΑΙΚ </a:t>
            </a: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2025-20</a:t>
            </a:r>
            <a:r>
              <a:rPr kumimoji="0" lang="en-US"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2</a:t>
            </a:r>
            <a:r>
              <a:rPr lang="el-GR" altLang="el-GR" sz="2800" b="1" dirty="0">
                <a:solidFill>
                  <a:srgbClr val="003300"/>
                </a:solidFill>
                <a:latin typeface="Verdana" panose="020B0604030504040204" pitchFamily="34" charset="0"/>
                <a:ea typeface="Times New Roman" panose="02020603050405020304" pitchFamily="18" charset="0"/>
              </a:rPr>
              <a:t>6</a:t>
            </a:r>
            <a:endParaRPr kumimoji="0" lang="el-GR" altLang="el-GR" sz="2800" b="1"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9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cs typeface="Arial-BoldMT" charset="-95"/>
              </a:rPr>
              <a:t> </a:t>
            </a:r>
            <a:endParaRPr kumimoji="0" lang="el-GR" altLang="el-GR" sz="800" b="0" i="0" u="none" strike="noStrike" cap="none" normalizeH="0" baseline="0" dirty="0" smtClean="0">
              <a:ln>
                <a:noFill/>
              </a:ln>
              <a:solidFill>
                <a:schemeClr val="tx1"/>
              </a:solidFill>
              <a:effectLst/>
            </a:endParaRPr>
          </a:p>
        </p:txBody>
      </p:sp>
      <p:sp>
        <p:nvSpPr>
          <p:cNvPr id="3" name="Rectangle 3"/>
          <p:cNvSpPr>
            <a:spLocks noChangeArrowheads="1"/>
          </p:cNvSpPr>
          <p:nvPr/>
        </p:nvSpPr>
        <p:spPr bwMode="auto">
          <a:xfrm>
            <a:off x="6132522" y="6400800"/>
            <a:ext cx="129648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dirty="0"/>
          </a:p>
        </p:txBody>
      </p:sp>
      <p:pic>
        <p:nvPicPr>
          <p:cNvPr id="4" name="Εικόνα 3"/>
          <p:cNvPicPr>
            <a:picLocks noChangeAspect="1"/>
          </p:cNvPicPr>
          <p:nvPr/>
        </p:nvPicPr>
        <p:blipFill rotWithShape="1">
          <a:blip r:embed="rId2" cstate="print"/>
          <a:srcRect b="23252"/>
          <a:stretch/>
        </p:blipFill>
        <p:spPr>
          <a:xfrm>
            <a:off x="6041985" y="0"/>
            <a:ext cx="6150014" cy="4815840"/>
          </a:xfrm>
          <a:prstGeom prst="rect">
            <a:avLst/>
          </a:prstGeom>
        </p:spPr>
      </p:pic>
      <p:sp>
        <p:nvSpPr>
          <p:cNvPr id="10" name="Ορθογώνιο 9"/>
          <p:cNvSpPr/>
          <p:nvPr/>
        </p:nvSpPr>
        <p:spPr>
          <a:xfrm>
            <a:off x="452344" y="971484"/>
            <a:ext cx="6480455" cy="954107"/>
          </a:xfrm>
          <a:prstGeom prst="rect">
            <a:avLst/>
          </a:prstGeom>
        </p:spPr>
        <p:txBody>
          <a:bodyPr wrap="square">
            <a:spAutoFit/>
          </a:bodyPr>
          <a:lstStyle/>
          <a:p>
            <a:r>
              <a:rPr lang="el-GR" sz="2800" b="1" i="1" dirty="0" smtClean="0">
                <a:solidFill>
                  <a:schemeClr val="accent6">
                    <a:lumMod val="75000"/>
                  </a:schemeClr>
                </a:solidFill>
                <a:latin typeface="Calibri" panose="020F0502020204030204" pitchFamily="34" charset="0"/>
              </a:rPr>
              <a:t>Προκαταρκτικές διδασκαλίες Β’ Εξαμήνου</a:t>
            </a:r>
          </a:p>
          <a:p>
            <a:endParaRPr lang="el-GR" sz="2800" i="1" dirty="0" smtClean="0">
              <a:solidFill>
                <a:srgbClr val="C00000"/>
              </a:solidFill>
              <a:latin typeface="Calibri" panose="020F0502020204030204" pitchFamily="34" charset="0"/>
            </a:endParaRPr>
          </a:p>
        </p:txBody>
      </p:sp>
      <p:sp>
        <p:nvSpPr>
          <p:cNvPr id="11" name="Ορθογώνιο 10"/>
          <p:cNvSpPr/>
          <p:nvPr/>
        </p:nvSpPr>
        <p:spPr>
          <a:xfrm>
            <a:off x="383332" y="3793068"/>
            <a:ext cx="5749190" cy="1384995"/>
          </a:xfrm>
          <a:prstGeom prst="rect">
            <a:avLst/>
          </a:prstGeom>
        </p:spPr>
        <p:txBody>
          <a:bodyPr wrap="square">
            <a:spAutoFit/>
          </a:bodyPr>
          <a:lstStyle/>
          <a:p>
            <a:r>
              <a:rPr lang="el-GR" sz="2800" i="1" dirty="0" smtClean="0">
                <a:solidFill>
                  <a:schemeClr val="accent6">
                    <a:lumMod val="75000"/>
                  </a:schemeClr>
                </a:solidFill>
                <a:latin typeface="Calibri" panose="020F0502020204030204" pitchFamily="34" charset="0"/>
              </a:rPr>
              <a:t>Πτυχιακή Διδασκαλία Β’ Εξαμήνου</a:t>
            </a:r>
          </a:p>
          <a:p>
            <a:endParaRPr lang="el-GR" sz="2800" i="1" dirty="0" smtClean="0">
              <a:solidFill>
                <a:schemeClr val="accent6">
                  <a:lumMod val="75000"/>
                </a:schemeClr>
              </a:solidFill>
              <a:latin typeface="Calibri" panose="020F0502020204030204" pitchFamily="34" charset="0"/>
            </a:endParaRPr>
          </a:p>
          <a:p>
            <a:endParaRPr lang="el-GR" sz="2800" i="1" dirty="0">
              <a:solidFill>
                <a:srgbClr val="C00000"/>
              </a:solidFill>
            </a:endParaRPr>
          </a:p>
        </p:txBody>
      </p:sp>
      <p:sp>
        <p:nvSpPr>
          <p:cNvPr id="7" name="6 - Ορθογώνιο"/>
          <p:cNvSpPr/>
          <p:nvPr/>
        </p:nvSpPr>
        <p:spPr>
          <a:xfrm>
            <a:off x="423333" y="4301068"/>
            <a:ext cx="6231467" cy="1815882"/>
          </a:xfrm>
          <a:prstGeom prst="rect">
            <a:avLst/>
          </a:prstGeom>
        </p:spPr>
        <p:txBody>
          <a:bodyPr wrap="square">
            <a:spAutoFit/>
          </a:bodyPr>
          <a:lstStyle/>
          <a:p>
            <a:pPr algn="just"/>
            <a:r>
              <a:rPr lang="el-GR" sz="2800" i="1" dirty="0" smtClean="0">
                <a:solidFill>
                  <a:srgbClr val="C00000"/>
                </a:solidFill>
                <a:latin typeface="Calibri" panose="020F0502020204030204" pitchFamily="34" charset="0"/>
              </a:rPr>
              <a:t>Η πτυχιακή διδασκαλία μπορεί να πραγματοποιηθεί στις σχολικές μονάδες με την ολοκλήρωση της 2</a:t>
            </a:r>
            <a:r>
              <a:rPr lang="el-GR" sz="2800" i="1" baseline="30000" dirty="0" smtClean="0">
                <a:solidFill>
                  <a:srgbClr val="C00000"/>
                </a:solidFill>
                <a:latin typeface="Calibri" panose="020F0502020204030204" pitchFamily="34" charset="0"/>
              </a:rPr>
              <a:t>ης</a:t>
            </a:r>
            <a:r>
              <a:rPr lang="el-GR" sz="2800" i="1" dirty="0" smtClean="0">
                <a:solidFill>
                  <a:srgbClr val="C00000"/>
                </a:solidFill>
                <a:latin typeface="Calibri" panose="020F0502020204030204" pitchFamily="34" charset="0"/>
              </a:rPr>
              <a:t>  προκαταρκτικής διδασκαλίας.</a:t>
            </a:r>
          </a:p>
        </p:txBody>
      </p:sp>
    </p:spTree>
    <p:extLst>
      <p:ext uri="{BB962C8B-B14F-4D97-AF65-F5344CB8AC3E}">
        <p14:creationId xmlns:p14="http://schemas.microsoft.com/office/powerpoint/2010/main" val="27631052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74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a:spLocks noChangeArrowheads="1" noChangeShapeType="1" noTextEdit="1"/>
          </p:cNvSpPr>
          <p:nvPr/>
        </p:nvSpPr>
        <p:spPr bwMode="auto">
          <a:xfrm>
            <a:off x="4062942" y="342899"/>
            <a:ext cx="7769225" cy="61965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l-GR" sz="3600" b="1" kern="10" spc="0" dirty="0" smtClean="0">
                <a:ln>
                  <a:noFill/>
                </a:ln>
                <a:solidFill>
                  <a:srgbClr val="538135"/>
                </a:solidFill>
                <a:effectLst/>
                <a:latin typeface="Calibri Light" panose="020F0302020204030204" pitchFamily="34" charset="0"/>
              </a:rPr>
              <a:t>…σε κάθε </a:t>
            </a:r>
            <a:r>
              <a:rPr lang="el-GR" sz="3600" b="1" kern="10" dirty="0" smtClean="0">
                <a:solidFill>
                  <a:srgbClr val="538135"/>
                </a:solidFill>
                <a:latin typeface="Calibri Light" panose="020F0302020204030204" pitchFamily="34" charset="0"/>
              </a:rPr>
              <a:t>διδασκαλία</a:t>
            </a:r>
            <a:endParaRPr lang="el-GR" sz="3600" b="1" kern="10" spc="0" dirty="0">
              <a:ln>
                <a:noFill/>
              </a:ln>
              <a:solidFill>
                <a:srgbClr val="538135"/>
              </a:solidFill>
              <a:effectLst/>
              <a:latin typeface="Calibri Light" panose="020F0302020204030204" pitchFamily="34" charset="0"/>
            </a:endParaRPr>
          </a:p>
        </p:txBody>
      </p:sp>
      <p:sp>
        <p:nvSpPr>
          <p:cNvPr id="5" name="Ορθογώνιο 4"/>
          <p:cNvSpPr/>
          <p:nvPr/>
        </p:nvSpPr>
        <p:spPr>
          <a:xfrm>
            <a:off x="313295" y="888999"/>
            <a:ext cx="5914965" cy="1077218"/>
          </a:xfrm>
          <a:prstGeom prst="rect">
            <a:avLst/>
          </a:prstGeom>
        </p:spPr>
        <p:txBody>
          <a:bodyPr wrap="square">
            <a:spAutoFit/>
          </a:bodyPr>
          <a:lstStyle/>
          <a:p>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….ο/η  σπουδαστής/</a:t>
            </a:r>
            <a:r>
              <a:rPr lang="el-GR" sz="3200" dirty="0" err="1" smtClean="0">
                <a:solidFill>
                  <a:srgbClr val="C00000"/>
                </a:solidFill>
                <a:effectLst/>
                <a:latin typeface="Arial Narrow" panose="020B0606020202030204" pitchFamily="34" charset="0"/>
                <a:ea typeface="Times New Roman" panose="02020603050405020304" pitchFamily="18" charset="0"/>
                <a:cs typeface="Arial-BoldMT"/>
              </a:rPr>
              <a:t>τρια </a:t>
            </a:r>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θα πρέπει να έχει ετοιμάσει σε ηλεκτρονική μορφή:</a:t>
            </a:r>
            <a:endParaRPr lang="el-GR" sz="3200" dirty="0">
              <a:solidFill>
                <a:srgbClr val="C00000"/>
              </a:solidFill>
            </a:endParaRPr>
          </a:p>
        </p:txBody>
      </p:sp>
      <p:pic>
        <p:nvPicPr>
          <p:cNvPr id="2051" name="Picture 3" descr="http://files.lsofos.com/200000017-62abd64a08/Media%20education.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648700" y="2336897"/>
            <a:ext cx="35433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Ορθογώνιο 6"/>
          <p:cNvSpPr/>
          <p:nvPr/>
        </p:nvSpPr>
        <p:spPr>
          <a:xfrm>
            <a:off x="330200" y="1820334"/>
            <a:ext cx="8669867" cy="3635654"/>
          </a:xfrm>
          <a:prstGeom prst="rect">
            <a:avLst/>
          </a:prstGeom>
        </p:spPr>
        <p:txBody>
          <a:bodyPr wrap="square">
            <a:spAutoFit/>
          </a:bodyPr>
          <a:lstStyle/>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έντυπο Δόμησης Διδασκαλίας, </a:t>
            </a:r>
            <a:endParaRPr lang="el-GR" sz="2400" dirty="0" smtClean="0">
              <a:effectLst/>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φωτοτυπία του εξωφύλλου του βιβλίου που θα διδαχθεί, </a:t>
            </a:r>
            <a:endParaRPr lang="el-GR" sz="2400" dirty="0" smtClean="0">
              <a:effectLst/>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φωτοτυπία της ενότητας του βιβλίου που θα διδαχθεί,</a:t>
            </a:r>
            <a:endParaRPr lang="el-GR" sz="2400" dirty="0" smtClean="0">
              <a:effectLst/>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latin typeface="Arial Narrow" panose="020B0606020202030204" pitchFamily="34" charset="0"/>
                <a:ea typeface="Times New Roman" panose="02020603050405020304" pitchFamily="18" charset="0"/>
                <a:cs typeface="Arial-BoldMT"/>
              </a:rPr>
              <a:t>Φύλλα εργασίας και οποιοδήποτε άλλο </a:t>
            </a: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υλικό χρησιμοποιηθεί στη διδασκαλία</a:t>
            </a: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Φύλλα αξιολόγησης</a:t>
            </a:r>
          </a:p>
          <a:p>
            <a:pPr marL="342900" indent="-342900">
              <a:spcAft>
                <a:spcPts val="600"/>
              </a:spcAft>
              <a:buClr>
                <a:srgbClr val="990000"/>
              </a:buClr>
              <a:buFont typeface="Symbol" panose="05050102010706020507" pitchFamily="18" charset="2"/>
              <a:buChar char=""/>
            </a:pPr>
            <a:r>
              <a:rPr lang="el-GR" sz="2400" dirty="0" smtClean="0">
                <a:solidFill>
                  <a:srgbClr val="538135"/>
                </a:solidFill>
                <a:latin typeface="Arial Narrow" panose="020B0606020202030204" pitchFamily="34" charset="0"/>
                <a:ea typeface="Times New Roman" panose="02020603050405020304" pitchFamily="18" charset="0"/>
                <a:cs typeface="Arial-BoldMT"/>
              </a:rPr>
              <a:t>Θέμα της εργασίας που θα δοθεί για το σπίτι </a:t>
            </a:r>
            <a:endParaRPr lang="el-GR" sz="2400" dirty="0" smtClean="0">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endParaRPr lang="el-GR" sz="2400" dirty="0">
              <a:effectLst/>
              <a:latin typeface="Times New Roman" panose="02020603050405020304" pitchFamily="18" charset="0"/>
              <a:ea typeface="Times New Roman" panose="02020603050405020304" pitchFamily="18" charset="0"/>
            </a:endParaRPr>
          </a:p>
        </p:txBody>
      </p:sp>
      <p:sp>
        <p:nvSpPr>
          <p:cNvPr id="8" name="Ορθογώνιο 7"/>
          <p:cNvSpPr/>
          <p:nvPr/>
        </p:nvSpPr>
        <p:spPr>
          <a:xfrm>
            <a:off x="576470" y="5740400"/>
            <a:ext cx="10535478" cy="1200329"/>
          </a:xfrm>
          <a:prstGeom prst="rect">
            <a:avLst/>
          </a:prstGeom>
        </p:spPr>
        <p:txBody>
          <a:bodyPr wrap="square">
            <a:spAutoFit/>
          </a:bodyPr>
          <a:lstStyle/>
          <a:p>
            <a:pPr marL="342900" lvl="0" indent="-342900" algn="just">
              <a:spcAft>
                <a:spcPts val="0"/>
              </a:spcAft>
              <a:buClr>
                <a:srgbClr val="990000"/>
              </a:buClr>
            </a:pP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Το «</a:t>
            </a:r>
            <a:r>
              <a:rPr lang="el-GR" sz="2400" b="1"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Δελτίο Αξιολόγησης Διδασκαλίας</a:t>
            </a: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 για κάθε σπουδαστή/</a:t>
            </a:r>
            <a:r>
              <a:rPr lang="el-GR" sz="2400" dirty="0" err="1"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τρια</a:t>
            </a: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 θα το έχει ο επόπτης/</a:t>
            </a:r>
            <a:r>
              <a:rPr lang="el-GR" sz="2400" dirty="0" err="1"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τρια</a:t>
            </a: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 ο οποίος και θα καταθέτει συμπληρωμένα στη γραμματεία </a:t>
            </a:r>
            <a:r>
              <a:rPr lang="el-GR" sz="2400" dirty="0" smtClean="0">
                <a:solidFill>
                  <a:schemeClr val="accent6">
                    <a:lumMod val="75000"/>
                  </a:schemeClr>
                </a:solidFill>
                <a:latin typeface="Arial Narrow" panose="020B0606020202030204" pitchFamily="34" charset="0"/>
                <a:ea typeface="Times New Roman" panose="02020603050405020304" pitchFamily="18" charset="0"/>
                <a:cs typeface="Arial-BoldMT"/>
              </a:rPr>
              <a:t>τόσα δελτία αξιολόγησης όσα και οι διδασκαλίες που επόπτευσε.</a:t>
            </a:r>
            <a:endParaRPr lang="el-GR" sz="2400" dirty="0">
              <a:solidFill>
                <a:schemeClr val="accent6">
                  <a:lumMod val="75000"/>
                </a:schemeClr>
              </a:solidFill>
              <a:effectLst/>
              <a:latin typeface="Times New Roman" panose="02020603050405020304" pitchFamily="18" charset="0"/>
              <a:ea typeface="Times New Roman" panose="02020603050405020304" pitchFamily="18" charset="0"/>
            </a:endParaRPr>
          </a:p>
        </p:txBody>
      </p:sp>
      <p:sp>
        <p:nvSpPr>
          <p:cNvPr id="9" name="Ορθογώνιο 4"/>
          <p:cNvSpPr/>
          <p:nvPr/>
        </p:nvSpPr>
        <p:spPr>
          <a:xfrm>
            <a:off x="369213" y="4800599"/>
            <a:ext cx="11594187" cy="1077218"/>
          </a:xfrm>
          <a:prstGeom prst="rect">
            <a:avLst/>
          </a:prstGeom>
        </p:spPr>
        <p:txBody>
          <a:bodyPr wrap="square">
            <a:spAutoFit/>
          </a:bodyPr>
          <a:lstStyle/>
          <a:p>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….για να το δώσει στον επόπτη/</a:t>
            </a:r>
            <a:r>
              <a:rPr lang="el-GR" sz="3200" dirty="0" err="1" smtClean="0">
                <a:solidFill>
                  <a:srgbClr val="C00000"/>
                </a:solidFill>
                <a:effectLst/>
                <a:latin typeface="Arial Narrow" panose="020B0606020202030204" pitchFamily="34" charset="0"/>
                <a:ea typeface="Times New Roman" panose="02020603050405020304" pitchFamily="18" charset="0"/>
                <a:cs typeface="Arial-BoldMT"/>
              </a:rPr>
              <a:t>τρια</a:t>
            </a:r>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 και να το αξιοποιήσει, καθώς διεξάγει τη διδασκαλία του.</a:t>
            </a:r>
            <a:endParaRPr lang="el-GR" sz="3200" dirty="0">
              <a:solidFill>
                <a:srgbClr val="C00000"/>
              </a:solidFill>
            </a:endParaRPr>
          </a:p>
        </p:txBody>
      </p:sp>
    </p:spTree>
    <p:extLst>
      <p:ext uri="{BB962C8B-B14F-4D97-AF65-F5344CB8AC3E}">
        <p14:creationId xmlns:p14="http://schemas.microsoft.com/office/powerpoint/2010/main" val="26790409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ttp://files.lsofos.com/200000017-62abd64a08/Media%20education.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0" y="793750"/>
            <a:ext cx="4917857"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WordArt 2"/>
          <p:cNvSpPr>
            <a:spLocks noChangeArrowheads="1" noChangeShapeType="1" noTextEdit="1"/>
          </p:cNvSpPr>
          <p:nvPr/>
        </p:nvSpPr>
        <p:spPr bwMode="auto">
          <a:xfrm>
            <a:off x="5448301" y="670559"/>
            <a:ext cx="4895851" cy="127270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style>
          <a:lnRef idx="2">
            <a:schemeClr val="accent6">
              <a:shade val="50000"/>
            </a:schemeClr>
          </a:lnRef>
          <a:fillRef idx="1">
            <a:schemeClr val="accent6"/>
          </a:fillRef>
          <a:effectRef idx="0">
            <a:schemeClr val="accent6"/>
          </a:effectRef>
          <a:fontRef idx="minor">
            <a:schemeClr val="lt1"/>
          </a:fontRef>
        </p:style>
        <p:txBody>
          <a:bodyPr wrap="none" fromWordArt="1">
            <a:prstTxWarp prst="textPlain">
              <a:avLst>
                <a:gd name="adj" fmla="val 50000"/>
              </a:avLst>
            </a:prstTxWarp>
          </a:bodyPr>
          <a:lstStyle/>
          <a:p>
            <a:pPr algn="ctr" rtl="0">
              <a:buNone/>
            </a:pPr>
            <a:r>
              <a:rPr lang="el-GR"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Light" panose="020F0302020204030204" pitchFamily="34" charset="0"/>
              </a:rPr>
              <a:t>Εφαρμογή </a:t>
            </a:r>
          </a:p>
          <a:p>
            <a:pPr algn="ctr" rtl="0">
              <a:buNone/>
            </a:pPr>
            <a:r>
              <a:rPr lang="el-GR"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Light" panose="020F0302020204030204" pitchFamily="34" charset="0"/>
              </a:rPr>
              <a:t> μεθόδων διδασκαλίας </a:t>
            </a:r>
          </a:p>
        </p:txBody>
      </p:sp>
      <p:sp>
        <p:nvSpPr>
          <p:cNvPr id="9" name="WordArt 2"/>
          <p:cNvSpPr>
            <a:spLocks noChangeArrowheads="1" noChangeShapeType="1" noTextEdit="1"/>
          </p:cNvSpPr>
          <p:nvPr/>
        </p:nvSpPr>
        <p:spPr bwMode="auto">
          <a:xfrm>
            <a:off x="5635860" y="4199804"/>
            <a:ext cx="4754480" cy="92259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l-GR" sz="3600" b="1" kern="10" spc="0" dirty="0" smtClean="0">
                <a:ln>
                  <a:noFill/>
                </a:ln>
                <a:solidFill>
                  <a:srgbClr val="538135"/>
                </a:solidFill>
                <a:effectLst/>
                <a:latin typeface="Calibri Light" panose="020F0302020204030204" pitchFamily="34" charset="0"/>
              </a:rPr>
              <a:t>2</a:t>
            </a:r>
            <a:r>
              <a:rPr lang="el-GR" sz="3600" b="1" kern="10" spc="0" baseline="30000" dirty="0" smtClean="0">
                <a:ln>
                  <a:noFill/>
                </a:ln>
                <a:solidFill>
                  <a:srgbClr val="538135"/>
                </a:solidFill>
                <a:effectLst/>
                <a:latin typeface="Calibri Light" panose="020F0302020204030204" pitchFamily="34" charset="0"/>
              </a:rPr>
              <a:t>ης</a:t>
            </a:r>
            <a:r>
              <a:rPr lang="el-GR" sz="3600" b="1" kern="10" dirty="0">
                <a:solidFill>
                  <a:srgbClr val="538135"/>
                </a:solidFill>
                <a:latin typeface="Calibri Light" panose="020F0302020204030204" pitchFamily="34" charset="0"/>
              </a:rPr>
              <a:t>  Προκαταρκτικής Διδασκαλίας</a:t>
            </a:r>
            <a:r>
              <a:rPr lang="en-US" sz="3600" b="1" kern="10" spc="0" dirty="0" smtClean="0">
                <a:ln>
                  <a:noFill/>
                </a:ln>
                <a:solidFill>
                  <a:srgbClr val="538135"/>
                </a:solidFill>
                <a:effectLst/>
                <a:latin typeface="Calibri Light" panose="020F0302020204030204" pitchFamily="34" charset="0"/>
              </a:rPr>
              <a:t>:</a:t>
            </a:r>
          </a:p>
          <a:p>
            <a:pPr algn="ctr" rtl="0">
              <a:buNone/>
            </a:pPr>
            <a:r>
              <a:rPr lang="el-GR" sz="3600" b="1" kern="10" dirty="0" smtClean="0">
                <a:solidFill>
                  <a:srgbClr val="C00000"/>
                </a:solidFill>
                <a:latin typeface="Calibri Light" panose="020F0302020204030204" pitchFamily="34" charset="0"/>
              </a:rPr>
              <a:t>Βιωματική Μέθοδος</a:t>
            </a:r>
            <a:endParaRPr lang="el-GR" sz="3600" b="1" kern="10" spc="0" dirty="0">
              <a:ln>
                <a:noFill/>
              </a:ln>
              <a:solidFill>
                <a:srgbClr val="C00000"/>
              </a:solidFill>
              <a:effectLst/>
              <a:latin typeface="Calibri Light" panose="020F0302020204030204" pitchFamily="34" charset="0"/>
            </a:endParaRPr>
          </a:p>
        </p:txBody>
      </p:sp>
      <p:sp>
        <p:nvSpPr>
          <p:cNvPr id="10" name="WordArt 2"/>
          <p:cNvSpPr>
            <a:spLocks noChangeArrowheads="1" noChangeShapeType="1" noTextEdit="1"/>
          </p:cNvSpPr>
          <p:nvPr/>
        </p:nvSpPr>
        <p:spPr bwMode="auto">
          <a:xfrm>
            <a:off x="5447211" y="2760017"/>
            <a:ext cx="5051904" cy="9219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l-GR" sz="3600" b="1" kern="10" spc="0" dirty="0" smtClean="0">
                <a:ln>
                  <a:noFill/>
                </a:ln>
                <a:solidFill>
                  <a:srgbClr val="538135"/>
                </a:solidFill>
                <a:effectLst/>
                <a:latin typeface="Calibri Light" panose="020F0302020204030204" pitchFamily="34" charset="0"/>
              </a:rPr>
              <a:t>1</a:t>
            </a:r>
            <a:r>
              <a:rPr lang="el-GR" sz="3600" b="1" kern="10" spc="0" baseline="30000" dirty="0" smtClean="0">
                <a:ln>
                  <a:noFill/>
                </a:ln>
                <a:solidFill>
                  <a:srgbClr val="538135"/>
                </a:solidFill>
                <a:effectLst/>
                <a:latin typeface="Calibri Light" panose="020F0302020204030204" pitchFamily="34" charset="0"/>
              </a:rPr>
              <a:t>ης</a:t>
            </a:r>
            <a:r>
              <a:rPr lang="el-GR" sz="3600" b="1" kern="10" spc="0" dirty="0" smtClean="0">
                <a:ln>
                  <a:noFill/>
                </a:ln>
                <a:solidFill>
                  <a:srgbClr val="538135"/>
                </a:solidFill>
                <a:effectLst/>
                <a:latin typeface="Calibri Light" panose="020F0302020204030204" pitchFamily="34" charset="0"/>
              </a:rPr>
              <a:t>  Προκαταρκτικής Διδασκαλίας</a:t>
            </a:r>
            <a:r>
              <a:rPr lang="en-US" sz="3600" b="1" kern="10" spc="0" dirty="0" smtClean="0">
                <a:ln>
                  <a:noFill/>
                </a:ln>
                <a:solidFill>
                  <a:srgbClr val="538135"/>
                </a:solidFill>
                <a:effectLst/>
                <a:latin typeface="Calibri Light" panose="020F0302020204030204" pitchFamily="34" charset="0"/>
              </a:rPr>
              <a:t>:</a:t>
            </a:r>
            <a:endParaRPr lang="el-GR" sz="3600" b="1" kern="10" spc="0" dirty="0" smtClean="0">
              <a:ln>
                <a:noFill/>
              </a:ln>
              <a:solidFill>
                <a:srgbClr val="538135"/>
              </a:solidFill>
              <a:effectLst/>
              <a:latin typeface="Calibri Light" panose="020F0302020204030204" pitchFamily="34" charset="0"/>
            </a:endParaRPr>
          </a:p>
          <a:p>
            <a:pPr algn="ctr" rtl="0">
              <a:buNone/>
            </a:pPr>
            <a:r>
              <a:rPr lang="el-GR" sz="3600" b="1" kern="10" dirty="0" smtClean="0">
                <a:solidFill>
                  <a:srgbClr val="C00000"/>
                </a:solidFill>
                <a:latin typeface="Calibri Light" panose="020F0302020204030204" pitchFamily="34" charset="0"/>
              </a:rPr>
              <a:t>Διερευνητική Μέθοδος</a:t>
            </a:r>
            <a:endParaRPr lang="el-GR" sz="3600" b="1" kern="10" spc="0" dirty="0">
              <a:ln>
                <a:noFill/>
              </a:ln>
              <a:solidFill>
                <a:srgbClr val="C00000"/>
              </a:solidFill>
              <a:effectLst/>
              <a:latin typeface="Calibri Light" panose="020F0302020204030204" pitchFamily="34" charset="0"/>
            </a:endParaRPr>
          </a:p>
        </p:txBody>
      </p:sp>
      <p:sp>
        <p:nvSpPr>
          <p:cNvPr id="14" name="Ορθογώνιο 6"/>
          <p:cNvSpPr/>
          <p:nvPr/>
        </p:nvSpPr>
        <p:spPr>
          <a:xfrm>
            <a:off x="583952" y="3860800"/>
            <a:ext cx="3951824" cy="2092881"/>
          </a:xfrm>
          <a:prstGeom prst="rect">
            <a:avLst/>
          </a:prstGeom>
          <a:solidFill>
            <a:srgbClr val="FFC000"/>
          </a:solidFill>
        </p:spPr>
        <p:txBody>
          <a:bodyPr wrap="square">
            <a:spAutoFit/>
          </a:bodyPr>
          <a:lstStyle/>
          <a:p>
            <a:pPr algn="ctr"/>
            <a:r>
              <a:rPr lang="el-GR"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a:t>
            </a:r>
            <a:r>
              <a:rPr lang="en-US"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a:t>
            </a:r>
            <a:r>
              <a:rPr lang="el-GR"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σε κάθε διδασκαλία παρουσιάζουμε διαφορετική/ες έννοια/ες από διαφορετικό κεφάλαιο</a:t>
            </a:r>
            <a:r>
              <a:rPr lang="en-US"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 </a:t>
            </a:r>
            <a:r>
              <a:rPr lang="el-GR"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ή διδακτική ενότητα.</a:t>
            </a:r>
            <a:endParaRPr lang="el-GR" sz="26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WordArt 2"/>
          <p:cNvSpPr>
            <a:spLocks noChangeArrowheads="1" noChangeShapeType="1" noTextEdit="1"/>
          </p:cNvSpPr>
          <p:nvPr/>
        </p:nvSpPr>
        <p:spPr bwMode="auto">
          <a:xfrm>
            <a:off x="4622919" y="5640226"/>
            <a:ext cx="6780361" cy="92259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l-GR" sz="3600" b="1" kern="10" dirty="0" smtClean="0">
                <a:solidFill>
                  <a:srgbClr val="538135"/>
                </a:solidFill>
                <a:latin typeface="Calibri Light" panose="020F0302020204030204" pitchFamily="34" charset="0"/>
              </a:rPr>
              <a:t>Πτυχιακής </a:t>
            </a:r>
            <a:r>
              <a:rPr lang="el-GR" sz="3600" b="1" kern="10" dirty="0">
                <a:solidFill>
                  <a:srgbClr val="538135"/>
                </a:solidFill>
                <a:latin typeface="Calibri Light" panose="020F0302020204030204" pitchFamily="34" charset="0"/>
              </a:rPr>
              <a:t>Διδασκαλίας</a:t>
            </a:r>
            <a:r>
              <a:rPr lang="en-US" sz="3600" b="1" kern="10" spc="0" dirty="0" smtClean="0">
                <a:ln>
                  <a:noFill/>
                </a:ln>
                <a:solidFill>
                  <a:srgbClr val="538135"/>
                </a:solidFill>
                <a:effectLst/>
                <a:latin typeface="Calibri Light" panose="020F0302020204030204" pitchFamily="34" charset="0"/>
              </a:rPr>
              <a:t>:</a:t>
            </a:r>
          </a:p>
          <a:p>
            <a:pPr algn="ctr" rtl="0">
              <a:buNone/>
            </a:pPr>
            <a:r>
              <a:rPr lang="el-GR" sz="3600" b="1" kern="10" dirty="0" smtClean="0">
                <a:solidFill>
                  <a:srgbClr val="C00000"/>
                </a:solidFill>
                <a:latin typeface="Calibri Light" panose="020F0302020204030204" pitchFamily="34" charset="0"/>
              </a:rPr>
              <a:t>…επιλογή μεθόδου από τον/την σπουδαστή/</a:t>
            </a:r>
            <a:r>
              <a:rPr lang="el-GR" sz="3600" b="1" kern="10" dirty="0" err="1" smtClean="0">
                <a:solidFill>
                  <a:srgbClr val="C00000"/>
                </a:solidFill>
                <a:latin typeface="Calibri Light" panose="020F0302020204030204" pitchFamily="34" charset="0"/>
              </a:rPr>
              <a:t>τρια</a:t>
            </a:r>
            <a:r>
              <a:rPr lang="el-GR" sz="3600" b="1" kern="10" dirty="0" smtClean="0">
                <a:solidFill>
                  <a:srgbClr val="C00000"/>
                </a:solidFill>
                <a:latin typeface="Calibri Light" panose="020F0302020204030204" pitchFamily="34" charset="0"/>
              </a:rPr>
              <a:t>…</a:t>
            </a:r>
            <a:endParaRPr lang="el-GR" sz="3600" b="1" kern="10" spc="0" dirty="0">
              <a:ln>
                <a:noFill/>
              </a:ln>
              <a:solidFill>
                <a:srgbClr val="C00000"/>
              </a:solidFill>
              <a:effectLst/>
              <a:latin typeface="Calibri Light" panose="020F0302020204030204" pitchFamily="34" charset="0"/>
            </a:endParaRPr>
          </a:p>
        </p:txBody>
      </p:sp>
    </p:spTree>
    <p:extLst>
      <p:ext uri="{BB962C8B-B14F-4D97-AF65-F5344CB8AC3E}">
        <p14:creationId xmlns:p14="http://schemas.microsoft.com/office/powerpoint/2010/main" val="1739023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2000"/>
                                        <p:tgtEl>
                                          <p:spTgt spid="10">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2000"/>
                                        <p:tgtEl>
                                          <p:spTgt spid="10">
                                            <p:txEl>
                                              <p:pRg st="1" end="1"/>
                                            </p:txEl>
                                          </p:spTgt>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fade">
                                      <p:cBhvr>
                                        <p:cTn id="20" dur="2000"/>
                                        <p:tgtEl>
                                          <p:spTgt spid="9">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2000"/>
                                        <p:tgtEl>
                                          <p:spTgt spid="9">
                                            <p:txEl>
                                              <p:pRg st="1" end="1"/>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14">
                                            <p:bg/>
                                          </p:spTgt>
                                        </p:tgtEl>
                                        <p:attrNameLst>
                                          <p:attrName>style.visibility</p:attrName>
                                        </p:attrNameLst>
                                      </p:cBhvr>
                                      <p:to>
                                        <p:strVal val="visible"/>
                                      </p:to>
                                    </p:set>
                                    <p:animEffect transition="in" filter="fade">
                                      <p:cBhvr>
                                        <p:cTn id="27" dur="2000"/>
                                        <p:tgtEl>
                                          <p:spTgt spid="14">
                                            <p:bg/>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fade">
                                      <p:cBhvr>
                                        <p:cTn id="31" dur="2000"/>
                                        <p:tgtEl>
                                          <p:spTgt spid="14">
                                            <p:txEl>
                                              <p:pRg st="0" end="0"/>
                                            </p:txEl>
                                          </p:spTgt>
                                        </p:tgtEl>
                                      </p:cBhvr>
                                    </p:animEffect>
                                  </p:childTnLst>
                                </p:cTn>
                              </p:par>
                            </p:childTnLst>
                          </p:cTn>
                        </p:par>
                        <p:par>
                          <p:cTn id="32" fill="hold">
                            <p:stCondLst>
                              <p:cond delay="8000"/>
                            </p:stCondLst>
                            <p:childTnLst>
                              <p:par>
                                <p:cTn id="33" presetID="10" presetClass="entr" presetSubtype="0" fill="hold" grpId="0" nodeType="after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2000"/>
                                        <p:tgtEl>
                                          <p:spTgt spid="7">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Effect transition="in" filter="fade">
                                      <p:cBhvr>
                                        <p:cTn id="38"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build="p"/>
      <p:bldP spid="10" grpId="0" build="p"/>
      <p:bldP spid="14" grpId="0" build="p" animBg="1"/>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cstate="print"/>
          <a:stretch>
            <a:fillRect/>
          </a:stretch>
        </p:blipFill>
        <p:spPr>
          <a:xfrm>
            <a:off x="0" y="2277533"/>
            <a:ext cx="3383864" cy="2311400"/>
          </a:xfrm>
          <a:prstGeom prst="rect">
            <a:avLst/>
          </a:prstGeom>
        </p:spPr>
      </p:pic>
      <p:sp>
        <p:nvSpPr>
          <p:cNvPr id="7" name="Ορθογώνιο 6"/>
          <p:cNvSpPr/>
          <p:nvPr/>
        </p:nvSpPr>
        <p:spPr>
          <a:xfrm>
            <a:off x="4898798" y="2091267"/>
            <a:ext cx="6938706" cy="646331"/>
          </a:xfrm>
          <a:prstGeom prst="rect">
            <a:avLst/>
          </a:prstGeom>
        </p:spPr>
        <p:txBody>
          <a:bodyPr wrap="square">
            <a:spAutoFit/>
          </a:bodyPr>
          <a:lstStyle/>
          <a:p>
            <a:pPr algn="r">
              <a:spcAft>
                <a:spcPts val="0"/>
              </a:spcAft>
            </a:pPr>
            <a:r>
              <a:rPr lang="en-US" sz="3600" dirty="0" smtClean="0">
                <a:solidFill>
                  <a:srgbClr val="C00000"/>
                </a:solidFill>
                <a:latin typeface="Arial Narrow" panose="020B0606020202030204" pitchFamily="34" charset="0"/>
                <a:ea typeface="Times New Roman" panose="02020603050405020304" pitchFamily="18" charset="0"/>
                <a:cs typeface="Arial-BoldMT"/>
              </a:rPr>
              <a:t> </a:t>
            </a:r>
            <a:endParaRPr lang="el-GR" sz="3600" dirty="0" smtClean="0">
              <a:solidFill>
                <a:srgbClr val="C00000"/>
              </a:solidFill>
              <a:latin typeface="Arial Narrow" panose="020B0606020202030204" pitchFamily="34" charset="0"/>
              <a:ea typeface="Times New Roman" panose="02020603050405020304" pitchFamily="18" charset="0"/>
              <a:cs typeface="Arial-BoldMT"/>
            </a:endParaRPr>
          </a:p>
        </p:txBody>
      </p:sp>
      <p:sp>
        <p:nvSpPr>
          <p:cNvPr id="8" name="Ορθογώνιο 7"/>
          <p:cNvSpPr/>
          <p:nvPr/>
        </p:nvSpPr>
        <p:spPr>
          <a:xfrm>
            <a:off x="4952999" y="2150533"/>
            <a:ext cx="6663268" cy="1077218"/>
          </a:xfrm>
          <a:prstGeom prst="rect">
            <a:avLst/>
          </a:prstGeom>
        </p:spPr>
        <p:txBody>
          <a:bodyPr wrap="square">
            <a:spAutoFit/>
          </a:bodyPr>
          <a:lstStyle/>
          <a:p>
            <a:pPr algn="ct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2</a:t>
            </a:r>
            <a:r>
              <a:rPr lang="en-US" sz="3200" b="1" dirty="0" smtClean="0">
                <a:solidFill>
                  <a:srgbClr val="538135"/>
                </a:solidFill>
                <a:latin typeface="Arial Narrow" panose="020B0606020202030204" pitchFamily="34" charset="0"/>
                <a:ea typeface="Times New Roman" panose="02020603050405020304" pitchFamily="18" charset="0"/>
                <a:cs typeface="Arial-BoldMT"/>
              </a:rPr>
              <a:t>. </a:t>
            </a:r>
            <a:r>
              <a:rPr lang="el-GR" sz="3200" b="1" dirty="0" smtClean="0">
                <a:solidFill>
                  <a:srgbClr val="538135"/>
                </a:solidFill>
                <a:effectLst/>
                <a:latin typeface="Arial Narrow" panose="020B0606020202030204" pitchFamily="34" charset="0"/>
                <a:ea typeface="Times New Roman" panose="02020603050405020304" pitchFamily="18" charset="0"/>
                <a:cs typeface="Arial-BoldMT"/>
              </a:rPr>
              <a:t>Διδασκαλία </a:t>
            </a:r>
          </a:p>
          <a:p>
            <a:pPr algn="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30’ λεπτά η κάθε διδασκαλία</a:t>
            </a:r>
          </a:p>
        </p:txBody>
      </p:sp>
      <p:sp>
        <p:nvSpPr>
          <p:cNvPr id="12" name="Ορθογώνιο 11"/>
          <p:cNvSpPr/>
          <p:nvPr/>
        </p:nvSpPr>
        <p:spPr>
          <a:xfrm>
            <a:off x="4174067" y="4097868"/>
            <a:ext cx="8017933" cy="1077218"/>
          </a:xfrm>
          <a:prstGeom prst="rect">
            <a:avLst/>
          </a:prstGeom>
        </p:spPr>
        <p:txBody>
          <a:bodyPr wrap="square">
            <a:spAutoFit/>
          </a:bodyPr>
          <a:lstStyle/>
          <a:p>
            <a:pPr algn="ct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3. Συζήτηση – Ανατροφοδότηση – </a:t>
            </a:r>
            <a:r>
              <a:rPr lang="el-GR" sz="3200" b="1" dirty="0" err="1" smtClean="0">
                <a:solidFill>
                  <a:srgbClr val="538135"/>
                </a:solidFill>
                <a:latin typeface="Arial Narrow" panose="020B0606020202030204" pitchFamily="34" charset="0"/>
                <a:ea typeface="Times New Roman" panose="02020603050405020304" pitchFamily="18" charset="0"/>
                <a:cs typeface="Arial-BoldMT"/>
              </a:rPr>
              <a:t>Αναστοχασμός</a:t>
            </a:r>
            <a:r>
              <a:rPr lang="el-GR" sz="3200" b="1" dirty="0" smtClean="0">
                <a:solidFill>
                  <a:srgbClr val="538135"/>
                </a:solidFill>
                <a:latin typeface="Arial Narrow" panose="020B0606020202030204" pitchFamily="34" charset="0"/>
                <a:ea typeface="Times New Roman" panose="02020603050405020304" pitchFamily="18" charset="0"/>
                <a:cs typeface="Arial-BoldMT"/>
              </a:rPr>
              <a:t> </a:t>
            </a:r>
            <a:endParaRPr lang="el-GR" sz="3200" b="1" dirty="0">
              <a:solidFill>
                <a:srgbClr val="538135"/>
              </a:solidFill>
              <a:latin typeface="Arial Narrow" panose="020B0606020202030204" pitchFamily="34" charset="0"/>
              <a:ea typeface="Times New Roman" panose="02020603050405020304" pitchFamily="18" charset="0"/>
              <a:cs typeface="Arial-BoldMT"/>
            </a:endParaRPr>
          </a:p>
        </p:txBody>
      </p:sp>
      <p:sp>
        <p:nvSpPr>
          <p:cNvPr id="13" name="Ορθογώνιο 12"/>
          <p:cNvSpPr/>
          <p:nvPr/>
        </p:nvSpPr>
        <p:spPr>
          <a:xfrm>
            <a:off x="1921933" y="5657671"/>
            <a:ext cx="9626600" cy="1077218"/>
          </a:xfrm>
          <a:prstGeom prst="rect">
            <a:avLst/>
          </a:prstGeom>
        </p:spPr>
        <p:txBody>
          <a:bodyPr wrap="square">
            <a:spAutoFit/>
          </a:bodyPr>
          <a:lstStyle/>
          <a:p>
            <a:pPr algn="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4</a:t>
            </a:r>
            <a:r>
              <a:rPr lang="en-US" sz="3200" b="1" dirty="0" smtClean="0">
                <a:solidFill>
                  <a:srgbClr val="538135"/>
                </a:solidFill>
                <a:latin typeface="Arial Narrow" panose="020B0606020202030204" pitchFamily="34" charset="0"/>
                <a:ea typeface="Times New Roman" panose="02020603050405020304" pitchFamily="18" charset="0"/>
                <a:cs typeface="Arial-BoldMT"/>
              </a:rPr>
              <a:t>. </a:t>
            </a:r>
            <a:r>
              <a:rPr lang="el-GR" sz="3200" b="1" dirty="0" smtClean="0">
                <a:solidFill>
                  <a:srgbClr val="538135"/>
                </a:solidFill>
                <a:latin typeface="Arial Narrow" panose="020B0606020202030204" pitchFamily="34" charset="0"/>
                <a:ea typeface="Times New Roman" panose="02020603050405020304" pitchFamily="18" charset="0"/>
                <a:cs typeface="Arial-BoldMT"/>
              </a:rPr>
              <a:t>Παρακολούθηση 4 </a:t>
            </a:r>
            <a:r>
              <a:rPr lang="el-GR" sz="3200" b="1" dirty="0" err="1" smtClean="0">
                <a:solidFill>
                  <a:srgbClr val="538135"/>
                </a:solidFill>
                <a:latin typeface="Arial Narrow" panose="020B0606020202030204" pitchFamily="34" charset="0"/>
                <a:ea typeface="Times New Roman" panose="02020603050405020304" pitchFamily="18" charset="0"/>
                <a:cs typeface="Arial-BoldMT"/>
              </a:rPr>
              <a:t>μικροδιδασκαλιών</a:t>
            </a:r>
            <a:r>
              <a:rPr lang="el-GR" sz="3200" b="1" dirty="0" smtClean="0">
                <a:solidFill>
                  <a:srgbClr val="538135"/>
                </a:solidFill>
                <a:latin typeface="Arial Narrow" panose="020B0606020202030204" pitchFamily="34" charset="0"/>
                <a:ea typeface="Times New Roman" panose="02020603050405020304" pitchFamily="18" charset="0"/>
                <a:cs typeface="Arial-BoldMT"/>
              </a:rPr>
              <a:t> κάθε φορά (σύνολο 8 μικροδιδασκαλίες)</a:t>
            </a:r>
            <a:endParaRPr lang="el-GR" sz="3200" b="1" dirty="0">
              <a:solidFill>
                <a:srgbClr val="538135"/>
              </a:solidFill>
              <a:latin typeface="Arial Narrow" panose="020B0606020202030204" pitchFamily="34" charset="0"/>
              <a:ea typeface="Times New Roman" panose="02020603050405020304" pitchFamily="18" charset="0"/>
              <a:cs typeface="Arial-BoldMT"/>
            </a:endParaRPr>
          </a:p>
        </p:txBody>
      </p:sp>
      <p:sp>
        <p:nvSpPr>
          <p:cNvPr id="6" name="Ραβδωτό δεξιό βέλος 5"/>
          <p:cNvSpPr/>
          <p:nvPr/>
        </p:nvSpPr>
        <p:spPr>
          <a:xfrm rot="7817932">
            <a:off x="-62647" y="2955457"/>
            <a:ext cx="7665351" cy="465136"/>
          </a:xfrm>
          <a:prstGeom prst="stripedRightArrow">
            <a:avLst>
              <a:gd name="adj1" fmla="val 50000"/>
              <a:gd name="adj2" fmla="val 1903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6"/>
          <p:cNvSpPr/>
          <p:nvPr/>
        </p:nvSpPr>
        <p:spPr>
          <a:xfrm>
            <a:off x="5915996" y="516467"/>
            <a:ext cx="6067456" cy="1077218"/>
          </a:xfrm>
          <a:prstGeom prst="rect">
            <a:avLst/>
          </a:prstGeom>
        </p:spPr>
        <p:txBody>
          <a:bodyPr wrap="square">
            <a:spAutoFit/>
          </a:bodyPr>
          <a:lstStyle/>
          <a:p>
            <a:pPr algn="r">
              <a:spcAft>
                <a:spcPts val="0"/>
              </a:spcAft>
            </a:pPr>
            <a:r>
              <a:rPr lang="en-US" sz="3200" b="1" dirty="0" smtClean="0">
                <a:solidFill>
                  <a:srgbClr val="538135"/>
                </a:solidFill>
                <a:latin typeface="Arial Narrow" panose="020B0606020202030204" pitchFamily="34" charset="0"/>
                <a:ea typeface="Times New Roman" panose="02020603050405020304" pitchFamily="18" charset="0"/>
                <a:cs typeface="Arial-BoldMT"/>
              </a:rPr>
              <a:t>1. </a:t>
            </a:r>
            <a:r>
              <a:rPr lang="el-GR" sz="3200" b="1" dirty="0" smtClean="0">
                <a:solidFill>
                  <a:srgbClr val="538135"/>
                </a:solidFill>
                <a:latin typeface="Arial Narrow" panose="020B0606020202030204" pitchFamily="34" charset="0"/>
                <a:ea typeface="Times New Roman" panose="02020603050405020304" pitchFamily="18" charset="0"/>
                <a:cs typeface="Arial-BoldMT"/>
              </a:rPr>
              <a:t>Κατάθεση υλικού (</a:t>
            </a:r>
            <a:r>
              <a:rPr lang="en-US" sz="3200" b="1" dirty="0" smtClean="0">
                <a:solidFill>
                  <a:srgbClr val="538135"/>
                </a:solidFill>
                <a:latin typeface="Arial Narrow" panose="020B0606020202030204" pitchFamily="34" charset="0"/>
                <a:ea typeface="Times New Roman" panose="02020603050405020304" pitchFamily="18" charset="0"/>
                <a:cs typeface="Arial-BoldMT"/>
              </a:rPr>
              <a:t>portfolio) </a:t>
            </a:r>
            <a:r>
              <a:rPr lang="el-GR" sz="3200" b="1" dirty="0" smtClean="0">
                <a:solidFill>
                  <a:srgbClr val="538135"/>
                </a:solidFill>
                <a:latin typeface="Arial Narrow" panose="020B0606020202030204" pitchFamily="34" charset="0"/>
                <a:ea typeface="Times New Roman" panose="02020603050405020304" pitchFamily="18" charset="0"/>
                <a:cs typeface="Arial-BoldMT"/>
              </a:rPr>
              <a:t>στον/στην επόπτη/</a:t>
            </a:r>
            <a:r>
              <a:rPr lang="el-GR" sz="3200" b="1" dirty="0" err="1" smtClean="0">
                <a:solidFill>
                  <a:srgbClr val="538135"/>
                </a:solidFill>
                <a:latin typeface="Arial Narrow" panose="020B0606020202030204" pitchFamily="34" charset="0"/>
                <a:ea typeface="Times New Roman" panose="02020603050405020304" pitchFamily="18" charset="0"/>
                <a:cs typeface="Arial-BoldMT"/>
              </a:rPr>
              <a:t>τρια</a:t>
            </a:r>
            <a:r>
              <a:rPr lang="el-GR" sz="3200" b="1" dirty="0" smtClean="0">
                <a:solidFill>
                  <a:srgbClr val="538135"/>
                </a:solidFill>
                <a:latin typeface="Arial Narrow" panose="020B0606020202030204" pitchFamily="34" charset="0"/>
                <a:ea typeface="Times New Roman" panose="02020603050405020304" pitchFamily="18" charset="0"/>
                <a:cs typeface="Arial-BoldMT"/>
              </a:rPr>
              <a:t>.</a:t>
            </a:r>
            <a:r>
              <a:rPr lang="en-US" sz="3200" b="1" dirty="0" smtClean="0">
                <a:solidFill>
                  <a:srgbClr val="538135"/>
                </a:solidFill>
                <a:latin typeface="Arial Narrow" panose="020B0606020202030204" pitchFamily="34" charset="0"/>
                <a:ea typeface="Times New Roman" panose="02020603050405020304" pitchFamily="18" charset="0"/>
                <a:cs typeface="Arial-BoldMT"/>
              </a:rPr>
              <a:t> </a:t>
            </a:r>
            <a:r>
              <a:rPr lang="el-GR" sz="3200" b="1" dirty="0" smtClean="0">
                <a:solidFill>
                  <a:srgbClr val="538135"/>
                </a:solidFill>
                <a:latin typeface="Arial Narrow" panose="020B0606020202030204" pitchFamily="34" charset="0"/>
                <a:ea typeface="Times New Roman" panose="02020603050405020304" pitchFamily="18" charset="0"/>
                <a:cs typeface="Arial-BoldMT"/>
              </a:rPr>
              <a:t> </a:t>
            </a:r>
            <a:endParaRPr lang="el-GR" sz="3200" b="1" dirty="0">
              <a:effectLst/>
              <a:latin typeface="Times New Roman" panose="02020603050405020304" pitchFamily="18" charset="0"/>
              <a:ea typeface="Times New Roman" panose="02020603050405020304" pitchFamily="18" charset="0"/>
            </a:endParaRPr>
          </a:p>
        </p:txBody>
      </p:sp>
      <p:sp>
        <p:nvSpPr>
          <p:cNvPr id="10" name="9 - TextBox"/>
          <p:cNvSpPr txBox="1"/>
          <p:nvPr/>
        </p:nvSpPr>
        <p:spPr>
          <a:xfrm>
            <a:off x="541867" y="372533"/>
            <a:ext cx="5858934" cy="1754326"/>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Υποχρεώσεις σπουδαστή/</a:t>
            </a:r>
            <a:r>
              <a:rPr lang="el-GR" sz="3600" b="1" dirty="0" err="1" smtClean="0">
                <a:solidFill>
                  <a:srgbClr val="538135"/>
                </a:solidFill>
                <a:latin typeface="Arial Narrow" panose="020B0606020202030204" pitchFamily="34" charset="0"/>
                <a:ea typeface="Times New Roman" panose="02020603050405020304" pitchFamily="18" charset="0"/>
                <a:cs typeface="Arial-BoldMT"/>
              </a:rPr>
              <a:t>στριας</a:t>
            </a:r>
            <a:r>
              <a:rPr lang="el-GR" sz="3600" b="1" dirty="0" smtClean="0">
                <a:solidFill>
                  <a:srgbClr val="538135"/>
                </a:solidFill>
                <a:latin typeface="Arial Narrow" panose="020B0606020202030204" pitchFamily="34" charset="0"/>
                <a:ea typeface="Times New Roman" panose="02020603050405020304" pitchFamily="18" charset="0"/>
                <a:cs typeface="Arial-BoldMT"/>
              </a:rPr>
              <a:t> στην υλοποίηση της διδασκαλίας</a:t>
            </a:r>
          </a:p>
        </p:txBody>
      </p:sp>
    </p:spTree>
    <p:extLst>
      <p:ext uri="{BB962C8B-B14F-4D97-AF65-F5344CB8AC3E}">
        <p14:creationId xmlns:p14="http://schemas.microsoft.com/office/powerpoint/2010/main" val="1981458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0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6"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298173" y="1053549"/>
            <a:ext cx="11394294" cy="3293209"/>
          </a:xfrm>
          <a:prstGeom prst="rect">
            <a:avLst/>
          </a:prstGeom>
          <a:noFill/>
        </p:spPr>
        <p:txBody>
          <a:bodyPr wrap="square" rtlCol="0">
            <a:spAutoFit/>
          </a:bodyPr>
          <a:lstStyle/>
          <a:p>
            <a:pPr lvl="0" fontAlgn="base"/>
            <a:r>
              <a:rPr lang="el-GR" sz="2400" b="1" dirty="0" smtClean="0">
                <a:solidFill>
                  <a:srgbClr val="C00000"/>
                </a:solidFill>
                <a:latin typeface="Calibri" pitchFamily="34" charset="0"/>
                <a:ea typeface="Times New Roman" pitchFamily="18" charset="0"/>
                <a:cs typeface="Times New Roman" pitchFamily="18" charset="0"/>
              </a:rPr>
              <a:t>Πρώτη φάση:  </a:t>
            </a:r>
            <a:r>
              <a:rPr lang="el-GR" sz="2000" dirty="0" smtClean="0">
                <a:solidFill>
                  <a:srgbClr val="00B050"/>
                </a:solidFill>
              </a:rPr>
              <a:t>Εμπειρία</a:t>
            </a:r>
          </a:p>
          <a:p>
            <a:pPr algn="just"/>
            <a:r>
              <a:rPr lang="el-GR" dirty="0"/>
              <a:t>Ο εκπαιδευτικός επιλέγει δραστηριότητες που οδηγούν τους εκπαιδευόμενους στην ανάκληση και ανταλλαγή προηγούμενων εμπειριών. </a:t>
            </a:r>
            <a:endParaRPr lang="el-GR" dirty="0" smtClean="0"/>
          </a:p>
          <a:p>
            <a:pPr algn="just"/>
            <a:endParaRPr lang="el-GR" dirty="0"/>
          </a:p>
          <a:p>
            <a:pPr algn="just"/>
            <a:r>
              <a:rPr lang="el-GR" dirty="0"/>
              <a:t>Απλή παρόρμηση/αυθόρμητη διάθεση αποτελεί την αρχική </a:t>
            </a:r>
            <a:r>
              <a:rPr lang="el-GR" b="1" dirty="0"/>
              <a:t>συγκεκριμένη εμπειρία (ΣΕ). </a:t>
            </a:r>
            <a:r>
              <a:rPr lang="el-GR" dirty="0"/>
              <a:t>Στη φάση αυτή ως διδάσκοντες μπορείτε να αξιοποιήσετε μια εικόνα, ένα βίντεο, τα οποία μπορείτε να προβάλετε στους </a:t>
            </a:r>
            <a:r>
              <a:rPr lang="en-US" dirty="0"/>
              <a:t>“</a:t>
            </a:r>
            <a:r>
              <a:rPr lang="el-GR" dirty="0"/>
              <a:t>μαθητές</a:t>
            </a:r>
            <a:r>
              <a:rPr lang="en-US" dirty="0"/>
              <a:t>”</a:t>
            </a:r>
            <a:r>
              <a:rPr lang="el-GR" dirty="0"/>
              <a:t>. Οι μαθητές καλούνται να ανακαλέσουν βιώματα και προηγούμενες εμπειρίες τους μέσα από την αξιοποίηση </a:t>
            </a:r>
            <a:r>
              <a:rPr lang="el-GR" dirty="0" err="1"/>
              <a:t>π.χ</a:t>
            </a:r>
            <a:r>
              <a:rPr lang="el-GR" dirty="0"/>
              <a:t> ενός βίντεο, μιας μελέτης περίπτωσης, ενός επίκαιρου γεγονότος, όπως η πανδημία </a:t>
            </a:r>
            <a:r>
              <a:rPr lang="en-US" dirty="0"/>
              <a:t>covid-19</a:t>
            </a:r>
            <a:r>
              <a:rPr lang="el-GR" dirty="0"/>
              <a:t>, ο φονικός σεισμός στην Τουρκία </a:t>
            </a:r>
            <a:r>
              <a:rPr lang="el-GR" dirty="0" err="1"/>
              <a:t>κ.α</a:t>
            </a:r>
            <a:r>
              <a:rPr lang="en-US" dirty="0"/>
              <a:t>.</a:t>
            </a:r>
            <a:r>
              <a:rPr lang="el-GR" dirty="0"/>
              <a:t> </a:t>
            </a:r>
          </a:p>
          <a:p>
            <a:pPr algn="just"/>
            <a:endParaRPr lang="el-GR" sz="2000" dirty="0" smtClean="0"/>
          </a:p>
          <a:p>
            <a:pPr algn="just"/>
            <a:r>
              <a:rPr lang="el-GR" sz="2000" b="1" u="sng" dirty="0" smtClean="0"/>
              <a:t>Υπενθυμίζουμε ότι στην πρώτη φάση δεν αξιοποιούμε την τεχνική της εισήγησης.</a:t>
            </a:r>
            <a:endParaRPr lang="el-GR" sz="2000" dirty="0" smtClean="0"/>
          </a:p>
        </p:txBody>
      </p:sp>
      <p:sp>
        <p:nvSpPr>
          <p:cNvPr id="3" name="2 - TextBox"/>
          <p:cNvSpPr txBox="1"/>
          <p:nvPr/>
        </p:nvSpPr>
        <p:spPr>
          <a:xfrm>
            <a:off x="2773017" y="487017"/>
            <a:ext cx="6400800" cy="646331"/>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ΒΙΩΜΑΤΙΚΗ ΜΕΘΟΔΟΣ</a:t>
            </a:r>
          </a:p>
        </p:txBody>
      </p:sp>
      <p:pic>
        <p:nvPicPr>
          <p:cNvPr id="4" name="Εικόνα 2"/>
          <p:cNvPicPr>
            <a:picLocks noChangeAspect="1"/>
          </p:cNvPicPr>
          <p:nvPr/>
        </p:nvPicPr>
        <p:blipFill>
          <a:blip r:embed="rId2" cstate="print"/>
          <a:stretch>
            <a:fillRect/>
          </a:stretch>
        </p:blipFill>
        <p:spPr>
          <a:xfrm>
            <a:off x="11463867" y="0"/>
            <a:ext cx="890471" cy="1354667"/>
          </a:xfrm>
          <a:prstGeom prst="rect">
            <a:avLst/>
          </a:prstGeom>
        </p:spPr>
      </p:pic>
      <p:pic>
        <p:nvPicPr>
          <p:cNvPr id="5" name="Εικόνα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1981" y="5274732"/>
            <a:ext cx="2700019" cy="15832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298173" y="778933"/>
            <a:ext cx="11394294" cy="5632311"/>
          </a:xfrm>
          <a:prstGeom prst="rect">
            <a:avLst/>
          </a:prstGeom>
          <a:noFill/>
        </p:spPr>
        <p:txBody>
          <a:bodyPr wrap="square" rtlCol="0">
            <a:spAutoFit/>
          </a:bodyPr>
          <a:lstStyle/>
          <a:p>
            <a:pPr lvl="0" fontAlgn="base"/>
            <a:r>
              <a:rPr lang="el-GR" sz="2400" b="1" dirty="0" smtClean="0">
                <a:solidFill>
                  <a:srgbClr val="C00000"/>
                </a:solidFill>
                <a:latin typeface="Calibri" pitchFamily="34" charset="0"/>
                <a:ea typeface="Times New Roman" pitchFamily="18" charset="0"/>
                <a:cs typeface="Times New Roman" pitchFamily="18" charset="0"/>
              </a:rPr>
              <a:t>Δεύτερη φάση:  </a:t>
            </a:r>
            <a:r>
              <a:rPr lang="el-GR" sz="2000" dirty="0" smtClean="0">
                <a:solidFill>
                  <a:srgbClr val="00B050"/>
                </a:solidFill>
              </a:rPr>
              <a:t>Στοχαστική παρατήρηση – αντανάκλαση</a:t>
            </a:r>
          </a:p>
          <a:p>
            <a:pPr algn="just"/>
            <a:r>
              <a:rPr lang="el-GR" sz="2000" dirty="0"/>
              <a:t>Οι εκπαιδευόμενοι στοχάζονται πάνω στις δικές τους εμπειρίες και στις εμπειρίες των άλλων και παράλληλα τις συνδέουν με το υπό διερεύνηση αντικείμενο. </a:t>
            </a:r>
          </a:p>
          <a:p>
            <a:pPr algn="just"/>
            <a:r>
              <a:rPr lang="el-GR" sz="2000" b="1" dirty="0"/>
              <a:t>Στοχαστική παρατήρηση (ΣΠ) </a:t>
            </a:r>
            <a:r>
              <a:rPr lang="el-GR" sz="2000" dirty="0"/>
              <a:t>που συνιστά προβληματισμό και ανάκληση πληροφοριών. </a:t>
            </a:r>
            <a:endParaRPr lang="el-GR" sz="2000" dirty="0" smtClean="0"/>
          </a:p>
          <a:p>
            <a:endParaRPr lang="el-GR" sz="2000" dirty="0"/>
          </a:p>
          <a:p>
            <a:r>
              <a:rPr lang="el-GR" sz="2000" dirty="0" smtClean="0"/>
              <a:t>Στη φάση αυτή χωρίζετε τους «εκπαιδευόμενους» σε ομάδες. Οι μαθητές μελετούν το υλικό (</a:t>
            </a:r>
            <a:r>
              <a:rPr lang="el-GR" sz="2000" dirty="0" err="1" smtClean="0"/>
              <a:t>π.χ</a:t>
            </a:r>
            <a:r>
              <a:rPr lang="el-GR" sz="2000" dirty="0" smtClean="0"/>
              <a:t> βίντεο, εικόνες που παρουσιάστηκαν στην προηγούμενη φάση, μελέτη περίπτωσης)</a:t>
            </a:r>
            <a:r>
              <a:rPr lang="en-US" sz="2000" dirty="0" smtClean="0"/>
              <a:t> </a:t>
            </a:r>
            <a:r>
              <a:rPr lang="el-GR" sz="2000" dirty="0" smtClean="0"/>
              <a:t>ή συζητούν μεταξύ τους και καταγράφουν τις απαντήσεις τους. Εμείς ως διδάσκοντες διατυπώνουμε ερωτήσεις που οδηγούν τους </a:t>
            </a:r>
            <a:r>
              <a:rPr lang="en-US" sz="2000" dirty="0" smtClean="0"/>
              <a:t>“</a:t>
            </a:r>
            <a:r>
              <a:rPr lang="el-GR" sz="2000" dirty="0" smtClean="0"/>
              <a:t>εκπαιδευόμενους</a:t>
            </a:r>
            <a:r>
              <a:rPr lang="en-US" sz="2000" dirty="0" smtClean="0"/>
              <a:t>” </a:t>
            </a:r>
            <a:r>
              <a:rPr lang="el-GR" sz="2000" dirty="0" smtClean="0"/>
              <a:t>σε κατάθεση των εμπειριών τους και συζήτηση.</a:t>
            </a:r>
          </a:p>
          <a:p>
            <a:pPr>
              <a:buFont typeface="Arial" pitchFamily="34" charset="0"/>
              <a:buChar char="•"/>
            </a:pPr>
            <a:r>
              <a:rPr lang="el-GR" sz="2000" dirty="0" smtClean="0"/>
              <a:t> πώς μας κάνει να νιώθουμε;</a:t>
            </a:r>
          </a:p>
          <a:p>
            <a:pPr>
              <a:buFont typeface="Arial" pitchFamily="34" charset="0"/>
              <a:buChar char="•"/>
            </a:pPr>
            <a:r>
              <a:rPr lang="el-GR" sz="2000" dirty="0" smtClean="0"/>
              <a:t> γιατί συνέβη αυτό που παρατηρήσαμε;</a:t>
            </a:r>
          </a:p>
          <a:p>
            <a:pPr>
              <a:buFont typeface="Arial" pitchFamily="34" charset="0"/>
              <a:buChar char="•"/>
            </a:pPr>
            <a:r>
              <a:rPr lang="el-GR" sz="2000" dirty="0" smtClean="0"/>
              <a:t> πώς ερμηνεύεται το βίωμά μας;</a:t>
            </a:r>
          </a:p>
          <a:p>
            <a:pPr>
              <a:buFont typeface="Arial" pitchFamily="34" charset="0"/>
              <a:buChar char="•"/>
            </a:pPr>
            <a:r>
              <a:rPr lang="el-GR" sz="2000" dirty="0" smtClean="0"/>
              <a:t> τι σημαίνει το βίωμά μας; </a:t>
            </a:r>
          </a:p>
          <a:p>
            <a:pPr>
              <a:buFont typeface="Arial" pitchFamily="34" charset="0"/>
              <a:buChar char="•"/>
            </a:pPr>
            <a:r>
              <a:rPr lang="el-GR" sz="2000" dirty="0" smtClean="0"/>
              <a:t> τι προσθέτει στη γνώση μας;</a:t>
            </a:r>
          </a:p>
          <a:p>
            <a:pPr>
              <a:buFont typeface="Arial" pitchFamily="34" charset="0"/>
              <a:buChar char="•"/>
            </a:pPr>
            <a:r>
              <a:rPr lang="el-GR" sz="2000" dirty="0" smtClean="0"/>
              <a:t> πώς αξιολογείται;</a:t>
            </a:r>
          </a:p>
          <a:p>
            <a:pPr>
              <a:buFont typeface="Arial" pitchFamily="34" charset="0"/>
              <a:buChar char="•"/>
            </a:pPr>
            <a:r>
              <a:rPr lang="el-GR" sz="2000" dirty="0" smtClean="0"/>
              <a:t> τι προσέξατε για τον εαυτό σας;</a:t>
            </a:r>
          </a:p>
          <a:p>
            <a:pPr algn="just"/>
            <a:endParaRPr lang="el-GR" sz="2000" dirty="0" smtClean="0"/>
          </a:p>
          <a:p>
            <a:endParaRPr lang="el-GR" dirty="0" smtClean="0"/>
          </a:p>
        </p:txBody>
      </p:sp>
      <p:sp>
        <p:nvSpPr>
          <p:cNvPr id="3" name="2 - TextBox"/>
          <p:cNvSpPr txBox="1"/>
          <p:nvPr/>
        </p:nvSpPr>
        <p:spPr>
          <a:xfrm>
            <a:off x="2773017" y="1"/>
            <a:ext cx="6400800" cy="646331"/>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ΒΙΩΜΑΤΙΚΗ ΜΕΘΟΔΟΣ</a:t>
            </a:r>
          </a:p>
        </p:txBody>
      </p:sp>
      <p:pic>
        <p:nvPicPr>
          <p:cNvPr id="4" name="Εικόνα 2"/>
          <p:cNvPicPr>
            <a:picLocks noChangeAspect="1"/>
          </p:cNvPicPr>
          <p:nvPr/>
        </p:nvPicPr>
        <p:blipFill>
          <a:blip r:embed="rId2" cstate="print"/>
          <a:stretch>
            <a:fillRect/>
          </a:stretch>
        </p:blipFill>
        <p:spPr>
          <a:xfrm>
            <a:off x="10701867" y="143932"/>
            <a:ext cx="890471" cy="956735"/>
          </a:xfrm>
          <a:prstGeom prst="rect">
            <a:avLst/>
          </a:prstGeom>
        </p:spPr>
      </p:pic>
      <p:pic>
        <p:nvPicPr>
          <p:cNvPr id="5" name="Εικόνα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0231" y="5104784"/>
            <a:ext cx="2116666" cy="9812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304800" y="778932"/>
            <a:ext cx="11032068" cy="7909858"/>
          </a:xfrm>
          <a:prstGeom prst="rect">
            <a:avLst/>
          </a:prstGeom>
          <a:noFill/>
        </p:spPr>
        <p:txBody>
          <a:bodyPr wrap="square" rtlCol="0">
            <a:spAutoFit/>
          </a:bodyPr>
          <a:lstStyle/>
          <a:p>
            <a:pPr algn="just"/>
            <a:r>
              <a:rPr lang="el-GR" sz="2400" b="1" dirty="0" smtClean="0">
                <a:solidFill>
                  <a:srgbClr val="C00000"/>
                </a:solidFill>
                <a:latin typeface="Calibri" pitchFamily="34" charset="0"/>
                <a:ea typeface="Times New Roman" pitchFamily="18" charset="0"/>
                <a:cs typeface="Times New Roman" pitchFamily="18" charset="0"/>
              </a:rPr>
              <a:t>Τρίτη φάση: </a:t>
            </a:r>
            <a:r>
              <a:rPr lang="el-GR" sz="2000" dirty="0" smtClean="0">
                <a:solidFill>
                  <a:srgbClr val="00B050"/>
                </a:solidFill>
              </a:rPr>
              <a:t>Αφηρημένη ενοποίηση/ταξινόμηση </a:t>
            </a:r>
            <a:r>
              <a:rPr lang="el-GR" sz="2000" dirty="0">
                <a:solidFill>
                  <a:srgbClr val="00B050"/>
                </a:solidFill>
              </a:rPr>
              <a:t>&amp; </a:t>
            </a:r>
            <a:r>
              <a:rPr lang="el-GR" sz="2000" dirty="0" smtClean="0">
                <a:solidFill>
                  <a:srgbClr val="00B050"/>
                </a:solidFill>
              </a:rPr>
              <a:t>Πειραματισμός/Επαλήθευση/ </a:t>
            </a:r>
            <a:r>
              <a:rPr lang="el-GR" sz="2000" dirty="0">
                <a:solidFill>
                  <a:srgbClr val="00B050"/>
                </a:solidFill>
              </a:rPr>
              <a:t>Γενίκευση </a:t>
            </a:r>
            <a:endParaRPr lang="en-US" sz="2000" dirty="0" smtClean="0">
              <a:solidFill>
                <a:srgbClr val="00B050"/>
              </a:solidFill>
            </a:endParaRPr>
          </a:p>
          <a:p>
            <a:pPr algn="just"/>
            <a:r>
              <a:rPr lang="el-GR" sz="2000" dirty="0"/>
              <a:t>Ενοποιούνται και ταξινομούνται τα στοιχεία της ενότητας με άξονα τα βιώματα των εκπαιδευόμενων. </a:t>
            </a:r>
          </a:p>
          <a:p>
            <a:pPr algn="just"/>
            <a:r>
              <a:rPr lang="el-GR" sz="2000" dirty="0"/>
              <a:t>Μέσω του </a:t>
            </a:r>
            <a:r>
              <a:rPr lang="el-GR" sz="2000" b="1" dirty="0"/>
              <a:t>σχηματισμού αφηρημένων εννοιών (ΑΕ) </a:t>
            </a:r>
            <a:r>
              <a:rPr lang="el-GR" sz="2000" dirty="0"/>
              <a:t>συγκροτούνται σε γνώση για το περιβάλλον. </a:t>
            </a:r>
          </a:p>
          <a:p>
            <a:pPr algn="just"/>
            <a:r>
              <a:rPr lang="el-GR" sz="2000" dirty="0"/>
              <a:t>Τα στοιχεία της ενότητας δοκιμάζονται/εφαρμόζονται σε νέες καταστάσεις και γενικεύονται. </a:t>
            </a:r>
          </a:p>
          <a:p>
            <a:pPr algn="just"/>
            <a:r>
              <a:rPr lang="el-GR" sz="2000" dirty="0"/>
              <a:t>Με </a:t>
            </a:r>
            <a:r>
              <a:rPr lang="el-GR" sz="2000" b="1" dirty="0"/>
              <a:t>ενεργό πειραματισμό (ΕΠ) </a:t>
            </a:r>
            <a:r>
              <a:rPr lang="el-GR" sz="2000" dirty="0"/>
              <a:t>δηλαδή εμπρόθετη δράση που έχει όχι μόνο σχέδιο και μέθοδο αλλά και προβλέπει πιθανές συνέπειες </a:t>
            </a:r>
            <a:r>
              <a:rPr lang="el-GR" sz="2000" dirty="0" smtClean="0"/>
              <a:t>Οι </a:t>
            </a:r>
            <a:r>
              <a:rPr lang="en-US" sz="2000" dirty="0" smtClean="0"/>
              <a:t>“</a:t>
            </a:r>
            <a:r>
              <a:rPr lang="el-GR" sz="2000" dirty="0" smtClean="0"/>
              <a:t>μαθητές</a:t>
            </a:r>
            <a:r>
              <a:rPr lang="en-US" sz="2000" dirty="0" smtClean="0"/>
              <a:t>”</a:t>
            </a:r>
            <a:r>
              <a:rPr lang="el-GR" sz="2000" dirty="0" smtClean="0"/>
              <a:t> παρουσιάζουν τις απόψεις τους σχετικά με το υπό διερεύνηση</a:t>
            </a:r>
            <a:r>
              <a:rPr lang="en-US" sz="2000" dirty="0" smtClean="0"/>
              <a:t> </a:t>
            </a:r>
            <a:r>
              <a:rPr lang="el-GR" sz="2000" dirty="0" smtClean="0"/>
              <a:t>αντικείμενο</a:t>
            </a:r>
            <a:r>
              <a:rPr lang="el-GR" sz="2000" dirty="0"/>
              <a:t>. Στη φάση αυτή μπορεί να δοθεί ένα υποθετικό σενάριο για εφαρμογή με παιχνίδι ρόλων, μια ανασύσταση πραγματικής κατάστασης. Το υποθετικό σενάριο θα μπορούσε να δοθεί στις ομάδες που έχουν σχηματισθεί ήδη (</a:t>
            </a:r>
            <a:r>
              <a:rPr lang="el-GR" sz="2000" b="1" dirty="0"/>
              <a:t>φάση 2</a:t>
            </a:r>
            <a:r>
              <a:rPr lang="el-GR" sz="2000" dirty="0"/>
              <a:t>).</a:t>
            </a:r>
          </a:p>
          <a:p>
            <a:pPr algn="just"/>
            <a:endParaRPr lang="el-GR" sz="2000" dirty="0" smtClean="0"/>
          </a:p>
          <a:p>
            <a:pPr algn="just"/>
            <a:r>
              <a:rPr lang="el-GR" sz="2000" b="1" dirty="0" smtClean="0"/>
              <a:t>Τα συμπεράσματα τα ονοματίζετε εσείς ως διδάσκοντες </a:t>
            </a:r>
            <a:r>
              <a:rPr lang="el-GR" sz="2000" dirty="0" smtClean="0"/>
              <a:t>σε αλληλεπίδραση με τους εκπαιδευόμενους.</a:t>
            </a:r>
            <a:endParaRPr lang="en-US" sz="2000" dirty="0" smtClean="0"/>
          </a:p>
          <a:p>
            <a:pPr algn="just"/>
            <a:endParaRPr lang="el-GR" sz="2400" b="1" dirty="0" smtClean="0">
              <a:solidFill>
                <a:srgbClr val="C00000"/>
              </a:solidFill>
              <a:latin typeface="Calibri" pitchFamily="34" charset="0"/>
              <a:ea typeface="Times New Roman" pitchFamily="18" charset="0"/>
              <a:cs typeface="Times New Roman" pitchFamily="18" charset="0"/>
            </a:endParaRPr>
          </a:p>
          <a:p>
            <a:pPr algn="just"/>
            <a:endParaRPr lang="en-US" sz="2000" dirty="0" smtClean="0"/>
          </a:p>
          <a:p>
            <a:pPr algn="just"/>
            <a:endParaRPr lang="el-GR" sz="2000" b="1" u="sng" dirty="0" smtClean="0"/>
          </a:p>
          <a:p>
            <a:pPr algn="just"/>
            <a:endParaRPr lang="el-GR" sz="2000" b="1" u="sng" dirty="0" smtClean="0"/>
          </a:p>
          <a:p>
            <a:pPr algn="just"/>
            <a:endParaRPr lang="el-GR" sz="2000" dirty="0" smtClean="0"/>
          </a:p>
          <a:p>
            <a:pPr algn="just"/>
            <a:endParaRPr lang="el-GR" sz="2000" dirty="0" smtClean="0"/>
          </a:p>
          <a:p>
            <a:pPr algn="just"/>
            <a:endParaRPr lang="el-GR" sz="2000" dirty="0" smtClean="0"/>
          </a:p>
          <a:p>
            <a:pPr algn="just"/>
            <a:endParaRPr lang="el-GR" sz="2000" dirty="0" smtClean="0"/>
          </a:p>
          <a:p>
            <a:pPr algn="just"/>
            <a:endParaRPr lang="el-GR" dirty="0" smtClean="0">
              <a:solidFill>
                <a:srgbClr val="00B050"/>
              </a:solidFill>
            </a:endParaRPr>
          </a:p>
          <a:p>
            <a:endParaRPr lang="el-GR" sz="2400" dirty="0" smtClean="0">
              <a:solidFill>
                <a:srgbClr val="00B050"/>
              </a:solidFill>
            </a:endParaRPr>
          </a:p>
          <a:p>
            <a:endParaRPr lang="el-GR" sz="2400" dirty="0" smtClean="0">
              <a:solidFill>
                <a:srgbClr val="00B050"/>
              </a:solidFill>
            </a:endParaRPr>
          </a:p>
          <a:p>
            <a:endParaRPr lang="el-GR" dirty="0" smtClean="0"/>
          </a:p>
          <a:p>
            <a:endParaRPr lang="el-GR" dirty="0" smtClean="0"/>
          </a:p>
          <a:p>
            <a:endParaRPr lang="el-GR" dirty="0"/>
          </a:p>
        </p:txBody>
      </p:sp>
      <p:sp>
        <p:nvSpPr>
          <p:cNvPr id="3" name="2 - TextBox"/>
          <p:cNvSpPr txBox="1"/>
          <p:nvPr/>
        </p:nvSpPr>
        <p:spPr>
          <a:xfrm>
            <a:off x="2643809" y="0"/>
            <a:ext cx="8394391" cy="923330"/>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ΒΙΩΜΑΤΙΚΗ ΜΕΘΟΔΟΣ</a:t>
            </a:r>
          </a:p>
          <a:p>
            <a:endParaRPr lang="el-GR" dirty="0"/>
          </a:p>
        </p:txBody>
      </p:sp>
      <p:pic>
        <p:nvPicPr>
          <p:cNvPr id="4"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0231" y="5104784"/>
            <a:ext cx="2116666" cy="9812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65761" y="906087"/>
            <a:ext cx="10124902" cy="3724096"/>
          </a:xfrm>
          <a:prstGeom prst="rect">
            <a:avLst/>
          </a:prstGeom>
        </p:spPr>
        <p:txBody>
          <a:bodyPr wrap="square">
            <a:spAutoFit/>
          </a:bodyPr>
          <a:lstStyle/>
          <a:p>
            <a:r>
              <a:rPr lang="el-GR" sz="2000" b="1" dirty="0">
                <a:solidFill>
                  <a:srgbClr val="C00000"/>
                </a:solidFill>
                <a:latin typeface="Calibri" pitchFamily="34" charset="0"/>
                <a:ea typeface="Times New Roman" pitchFamily="18" charset="0"/>
                <a:cs typeface="Times New Roman" pitchFamily="18" charset="0"/>
              </a:rPr>
              <a:t>Τέταρτη φάση: </a:t>
            </a:r>
            <a:r>
              <a:rPr lang="el-GR" sz="2000" dirty="0">
                <a:solidFill>
                  <a:srgbClr val="00B050"/>
                </a:solidFill>
              </a:rPr>
              <a:t>Αξιολόγηση</a:t>
            </a:r>
            <a:r>
              <a:rPr lang="el-GR" b="1" dirty="0"/>
              <a:t> </a:t>
            </a:r>
            <a:endParaRPr lang="en-US" sz="2000" b="1" dirty="0">
              <a:solidFill>
                <a:srgbClr val="C00000"/>
              </a:solidFill>
              <a:latin typeface="Calibri" pitchFamily="34" charset="0"/>
              <a:ea typeface="Times New Roman" pitchFamily="18" charset="0"/>
              <a:cs typeface="Times New Roman" pitchFamily="18" charset="0"/>
            </a:endParaRPr>
          </a:p>
          <a:p>
            <a:pPr algn="just"/>
            <a:r>
              <a:rPr lang="el-GR" dirty="0"/>
              <a:t>Οι εκπαιδευόμενοι </a:t>
            </a:r>
            <a:r>
              <a:rPr lang="el-GR" dirty="0" err="1"/>
              <a:t>αναστοχάζονται</a:t>
            </a:r>
            <a:r>
              <a:rPr lang="el-GR" dirty="0"/>
              <a:t> ως προς τον τρόπο με τον οποίο αντιλαμβάνονται τα πράγματα, αξιολογούν τη μαθησιακή διαδικασία, αξιολογούνται ως προς την επίτευξη των στόχων και τις </a:t>
            </a:r>
            <a:r>
              <a:rPr lang="el-GR" dirty="0" err="1"/>
              <a:t>μεταγνωστικές</a:t>
            </a:r>
            <a:r>
              <a:rPr lang="el-GR" dirty="0"/>
              <a:t> και κοινωνικές τους δεξιότητες και ενσωματώνουν το νέο αντικείμενο στα προσωπικά τους νοήματα. </a:t>
            </a:r>
            <a:endParaRPr lang="en-US" dirty="0"/>
          </a:p>
          <a:p>
            <a:pPr algn="just"/>
            <a:r>
              <a:rPr lang="el-GR" dirty="0"/>
              <a:t>Μπορείτε </a:t>
            </a:r>
            <a:r>
              <a:rPr lang="el-GR" dirty="0" err="1"/>
              <a:t>π.χ</a:t>
            </a:r>
            <a:r>
              <a:rPr lang="el-GR" dirty="0"/>
              <a:t> να χρησιμοποιήσετε εννοιολογικό χάρτη, ρουμπρίκα, ερωτήσεις αντικειμενικού τύπου, </a:t>
            </a:r>
            <a:r>
              <a:rPr lang="en-US" dirty="0" err="1"/>
              <a:t>quizz</a:t>
            </a:r>
            <a:r>
              <a:rPr lang="en-US" dirty="0"/>
              <a:t> </a:t>
            </a:r>
            <a:r>
              <a:rPr lang="el-GR" dirty="0"/>
              <a:t>που έχετε ετοιμάσει διαδικτυακά σε άλλο λογισμικό </a:t>
            </a:r>
            <a:r>
              <a:rPr lang="el-GR" dirty="0" err="1" smtClean="0"/>
              <a:t>κ.α</a:t>
            </a:r>
            <a:endParaRPr lang="en-US" dirty="0" smtClean="0"/>
          </a:p>
          <a:p>
            <a:pPr algn="just"/>
            <a:endParaRPr lang="el-GR" b="1" u="sng" dirty="0" smtClean="0"/>
          </a:p>
          <a:p>
            <a:pPr algn="just"/>
            <a:endParaRPr lang="el-GR" b="1" u="sng" dirty="0" smtClean="0"/>
          </a:p>
          <a:p>
            <a:pPr algn="just"/>
            <a:r>
              <a:rPr lang="el-GR" b="1" u="sng" dirty="0" smtClean="0"/>
              <a:t>Υπενθυμίζουμε </a:t>
            </a:r>
            <a:r>
              <a:rPr lang="el-GR" b="1" u="sng" dirty="0"/>
              <a:t>ότι η αξιολόγηση στην </a:t>
            </a:r>
            <a:r>
              <a:rPr lang="el-GR" b="1" u="sng" dirty="0" smtClean="0"/>
              <a:t>τέταρτη (4</a:t>
            </a:r>
            <a:r>
              <a:rPr lang="el-GR" b="1" u="sng" baseline="30000" dirty="0" smtClean="0"/>
              <a:t>η</a:t>
            </a:r>
            <a:r>
              <a:rPr lang="el-GR" b="1" u="sng" dirty="0" smtClean="0"/>
              <a:t>) φάση </a:t>
            </a:r>
            <a:r>
              <a:rPr lang="el-GR" b="1" u="sng" dirty="0"/>
              <a:t>αντιστοιχίζεται στην τελική μορφή αξιολόγησης και χρησιμοποιούμε μια συμβατική και μια σύγχρονη τεχνική αξιολόγησης.</a:t>
            </a:r>
          </a:p>
          <a:p>
            <a:pPr algn="just"/>
            <a:endParaRPr lang="en-US" dirty="0"/>
          </a:p>
          <a:p>
            <a:pPr algn="just"/>
            <a:endParaRPr lang="el-GR" dirty="0"/>
          </a:p>
        </p:txBody>
      </p:sp>
      <p:pic>
        <p:nvPicPr>
          <p:cNvPr id="3"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0231" y="5104784"/>
            <a:ext cx="2116666" cy="981285"/>
          </a:xfrm>
          <a:prstGeom prst="rect">
            <a:avLst/>
          </a:prstGeom>
        </p:spPr>
      </p:pic>
    </p:spTree>
    <p:extLst>
      <p:ext uri="{BB962C8B-B14F-4D97-AF65-F5344CB8AC3E}">
        <p14:creationId xmlns:p14="http://schemas.microsoft.com/office/powerpoint/2010/main" val="2150137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389468" y="931333"/>
            <a:ext cx="9926628" cy="4585871"/>
          </a:xfrm>
          <a:prstGeom prst="rect">
            <a:avLst/>
          </a:prstGeom>
          <a:noFill/>
        </p:spPr>
        <p:txBody>
          <a:bodyPr wrap="square" rtlCol="0">
            <a:spAutoFit/>
          </a:bodyPr>
          <a:lstStyle/>
          <a:p>
            <a:pPr algn="just"/>
            <a:endParaRPr lang="el-GR" sz="2000" dirty="0" smtClean="0"/>
          </a:p>
          <a:p>
            <a:pPr lvl="0" algn="just"/>
            <a:r>
              <a:rPr lang="el-GR" sz="2400" b="1" dirty="0" smtClean="0">
                <a:solidFill>
                  <a:srgbClr val="C00000"/>
                </a:solidFill>
                <a:latin typeface="Calibri" pitchFamily="34" charset="0"/>
                <a:ea typeface="Times New Roman" pitchFamily="18" charset="0"/>
                <a:cs typeface="Times New Roman" pitchFamily="18" charset="0"/>
              </a:rPr>
              <a:t>Πέμπτη Φάση: </a:t>
            </a:r>
            <a:r>
              <a:rPr lang="el-GR" sz="2400" dirty="0" smtClean="0">
                <a:solidFill>
                  <a:srgbClr val="00B050"/>
                </a:solidFill>
              </a:rPr>
              <a:t>Ανακεφαλαίωση (Λεκτική-</a:t>
            </a:r>
            <a:r>
              <a:rPr lang="el-GR" sz="2400" dirty="0" err="1" smtClean="0">
                <a:solidFill>
                  <a:srgbClr val="00B050"/>
                </a:solidFill>
              </a:rPr>
              <a:t>Αναπαραστασιακή</a:t>
            </a:r>
            <a:r>
              <a:rPr lang="el-GR" sz="2400" dirty="0" smtClean="0">
                <a:solidFill>
                  <a:srgbClr val="00B050"/>
                </a:solidFill>
              </a:rPr>
              <a:t>–</a:t>
            </a:r>
            <a:r>
              <a:rPr lang="el-GR" sz="2400" dirty="0" err="1" smtClean="0">
                <a:solidFill>
                  <a:srgbClr val="00B050"/>
                </a:solidFill>
              </a:rPr>
              <a:t>Μεταγνωστική</a:t>
            </a:r>
            <a:r>
              <a:rPr lang="el-GR" sz="2400" dirty="0" smtClean="0">
                <a:solidFill>
                  <a:srgbClr val="00B050"/>
                </a:solidFill>
              </a:rPr>
              <a:t>)</a:t>
            </a:r>
          </a:p>
          <a:p>
            <a:pPr lvl="0" algn="just"/>
            <a:endParaRPr lang="el-GR" sz="2000" dirty="0" smtClean="0"/>
          </a:p>
          <a:p>
            <a:pPr lvl="0" algn="just"/>
            <a:r>
              <a:rPr lang="el-GR" sz="2000" dirty="0" smtClean="0"/>
              <a:t>Η</a:t>
            </a:r>
            <a:r>
              <a:rPr lang="el-GR" sz="2400" dirty="0" smtClean="0"/>
              <a:t> </a:t>
            </a:r>
            <a:r>
              <a:rPr lang="el-GR" sz="2000" dirty="0" smtClean="0"/>
              <a:t>ανακεφαλαίωση μπορεί να γίνει λεκτικά από τον εκπαιδευτικό ή τους εκπαιδευόμενους (</a:t>
            </a:r>
            <a:r>
              <a:rPr lang="el-GR" sz="2000" b="1" dirty="0" smtClean="0"/>
              <a:t>Λεκτική</a:t>
            </a:r>
            <a:r>
              <a:rPr lang="el-GR" sz="2000" dirty="0" smtClean="0"/>
              <a:t>). Μπορεί να γίνει και με τη χρήση σχεδιαγράμματος ή εννοιολογικού χάρτη που μπορείτε να δημιουργήσετε εκείνη τη χρονική στιγμή με τους εκπαιδευόμενους ή να έχετε δημιουργήσει ήδη και να κοινοποιηθεί στους εκπαιδευόμενους (</a:t>
            </a:r>
            <a:r>
              <a:rPr lang="el-GR" sz="2000" b="1" dirty="0" smtClean="0"/>
              <a:t>Αναπαραστασιακή</a:t>
            </a:r>
            <a:r>
              <a:rPr lang="el-GR" sz="2000" dirty="0" smtClean="0"/>
              <a:t>). </a:t>
            </a:r>
          </a:p>
          <a:p>
            <a:pPr lvl="0" algn="just"/>
            <a:endParaRPr lang="el-GR" sz="2000" dirty="0"/>
          </a:p>
          <a:p>
            <a:pPr lvl="0" algn="just"/>
            <a:r>
              <a:rPr lang="el-GR" sz="2000" dirty="0" smtClean="0"/>
              <a:t>Μπορείτε να ζητήσετε παράδειγμα πραγματικής κατάστασης πάνω στην έννοια που έχουν διδαχτεί οι «μαθητές» (</a:t>
            </a:r>
            <a:r>
              <a:rPr lang="el-GR" sz="2000" b="1" dirty="0" smtClean="0"/>
              <a:t>Μεταγνωστική</a:t>
            </a:r>
            <a:r>
              <a:rPr lang="el-GR" sz="2000" dirty="0" smtClean="0"/>
              <a:t>).</a:t>
            </a:r>
          </a:p>
          <a:p>
            <a:endParaRPr lang="el-GR" sz="2400" dirty="0" smtClean="0">
              <a:solidFill>
                <a:srgbClr val="00B050"/>
              </a:solidFill>
            </a:endParaRPr>
          </a:p>
          <a:p>
            <a:endParaRPr lang="el-GR" sz="2400" dirty="0" smtClean="0">
              <a:solidFill>
                <a:srgbClr val="00B050"/>
              </a:solidFill>
            </a:endParaRPr>
          </a:p>
          <a:p>
            <a:endParaRPr lang="el-GR" dirty="0" smtClean="0"/>
          </a:p>
          <a:p>
            <a:endParaRPr lang="el-GR" dirty="0"/>
          </a:p>
        </p:txBody>
      </p:sp>
      <p:sp>
        <p:nvSpPr>
          <p:cNvPr id="3" name="2 - TextBox"/>
          <p:cNvSpPr txBox="1"/>
          <p:nvPr/>
        </p:nvSpPr>
        <p:spPr>
          <a:xfrm>
            <a:off x="2643809" y="0"/>
            <a:ext cx="8394391" cy="923330"/>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ΒΙΩΜΑΤΙΚΗ ΜΕΘΟΔΟΣ</a:t>
            </a:r>
          </a:p>
          <a:p>
            <a:endParaRPr lang="el-GR" dirty="0"/>
          </a:p>
        </p:txBody>
      </p:sp>
      <p:pic>
        <p:nvPicPr>
          <p:cNvPr id="4"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6095" y="3474721"/>
            <a:ext cx="1875904" cy="87283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rot="16200000">
            <a:off x="-1876682" y="2989420"/>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2"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3881" y="0"/>
            <a:ext cx="2700019" cy="2700019"/>
          </a:xfrm>
          <a:prstGeom prst="rect">
            <a:avLst/>
          </a:prstGeom>
        </p:spPr>
      </p:pic>
      <p:pic>
        <p:nvPicPr>
          <p:cNvPr id="5" name="Εικόνα 4"/>
          <p:cNvPicPr>
            <a:picLocks noChangeAspect="1"/>
          </p:cNvPicPr>
          <p:nvPr/>
        </p:nvPicPr>
        <p:blipFill>
          <a:blip r:embed="rId3" cstate="print"/>
          <a:stretch>
            <a:fillRect/>
          </a:stretch>
        </p:blipFill>
        <p:spPr>
          <a:xfrm>
            <a:off x="2152071" y="0"/>
            <a:ext cx="4648268" cy="6858000"/>
          </a:xfrm>
          <a:prstGeom prst="rect">
            <a:avLst/>
          </a:prstGeom>
        </p:spPr>
      </p:pic>
      <p:graphicFrame>
        <p:nvGraphicFramePr>
          <p:cNvPr id="7" name="6 - Πίνακας"/>
          <p:cNvGraphicFramePr>
            <a:graphicFrameLocks noGrp="1"/>
          </p:cNvGraphicFramePr>
          <p:nvPr/>
        </p:nvGraphicFramePr>
        <p:xfrm>
          <a:off x="6902450" y="2855404"/>
          <a:ext cx="5099050" cy="3522726"/>
        </p:xfrm>
        <a:graphic>
          <a:graphicData uri="http://schemas.openxmlformats.org/drawingml/2006/table">
            <a:tbl>
              <a:tblPr/>
              <a:tblGrid>
                <a:gridCol w="952934">
                  <a:extLst>
                    <a:ext uri="{9D8B030D-6E8A-4147-A177-3AD203B41FA5}">
                      <a16:colId xmlns:a16="http://schemas.microsoft.com/office/drawing/2014/main" val="20000"/>
                    </a:ext>
                  </a:extLst>
                </a:gridCol>
                <a:gridCol w="4146116">
                  <a:extLst>
                    <a:ext uri="{9D8B030D-6E8A-4147-A177-3AD203B41FA5}">
                      <a16:colId xmlns:a16="http://schemas.microsoft.com/office/drawing/2014/main" val="20001"/>
                    </a:ext>
                  </a:extLst>
                </a:gridCol>
              </a:tblGrid>
              <a:tr h="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Times New Roman"/>
                        </a:rPr>
                        <a:t>Στοιχεία μαθήματος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a:solidFill>
                            <a:schemeClr val="accent5">
                              <a:lumMod val="75000"/>
                            </a:schemeClr>
                          </a:solidFill>
                          <a:latin typeface="Calibri Light"/>
                          <a:ea typeface="Times New Roman"/>
                          <a:cs typeface="Times New Roman"/>
                        </a:rPr>
                        <a:t>Επιλέγουμε σχολικό εγχειρίδιο του τρέχοντος σχολικού έτους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Μάθημα</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dirty="0">
                          <a:solidFill>
                            <a:schemeClr val="accent5">
                              <a:lumMod val="75000"/>
                            </a:schemeClr>
                          </a:solidFill>
                          <a:latin typeface="Calibri Light"/>
                          <a:ea typeface="Times New Roman"/>
                          <a:cs typeface="Times New Roman"/>
                        </a:rPr>
                        <a:t>Επιλέγουμε μάθημα 1</a:t>
                      </a:r>
                      <a:r>
                        <a:rPr lang="el-GR" sz="1200" i="1" baseline="30000" dirty="0">
                          <a:solidFill>
                            <a:schemeClr val="accent5">
                              <a:lumMod val="75000"/>
                            </a:schemeClr>
                          </a:solidFill>
                          <a:latin typeface="Calibri Light"/>
                          <a:ea typeface="Times New Roman"/>
                          <a:cs typeface="Times New Roman"/>
                        </a:rPr>
                        <a:t>ης</a:t>
                      </a:r>
                      <a:r>
                        <a:rPr lang="el-GR" sz="1200" i="1" dirty="0">
                          <a:solidFill>
                            <a:schemeClr val="accent5">
                              <a:lumMod val="75000"/>
                            </a:schemeClr>
                          </a:solidFill>
                          <a:latin typeface="Calibri Light"/>
                          <a:ea typeface="Times New Roman"/>
                          <a:cs typeface="Times New Roman"/>
                        </a:rPr>
                        <a:t> ή 2</a:t>
                      </a:r>
                      <a:r>
                        <a:rPr lang="el-GR" sz="1200" i="1" baseline="30000" dirty="0">
                          <a:solidFill>
                            <a:schemeClr val="accent5">
                              <a:lumMod val="75000"/>
                            </a:schemeClr>
                          </a:solidFill>
                          <a:latin typeface="Calibri Light"/>
                          <a:ea typeface="Times New Roman"/>
                          <a:cs typeface="Times New Roman"/>
                        </a:rPr>
                        <a:t>ης</a:t>
                      </a:r>
                      <a:r>
                        <a:rPr lang="el-GR" sz="1200" i="1" dirty="0">
                          <a:solidFill>
                            <a:schemeClr val="accent5">
                              <a:lumMod val="75000"/>
                            </a:schemeClr>
                          </a:solidFill>
                          <a:latin typeface="Calibri Light"/>
                          <a:ea typeface="Times New Roman"/>
                          <a:cs typeface="Times New Roman"/>
                        </a:rPr>
                        <a:t> ανάθεσης (κατά προτίμηση 1</a:t>
                      </a:r>
                      <a:r>
                        <a:rPr lang="el-GR" sz="1200" i="1" baseline="30000" dirty="0">
                          <a:solidFill>
                            <a:schemeClr val="accent5">
                              <a:lumMod val="75000"/>
                            </a:schemeClr>
                          </a:solidFill>
                          <a:latin typeface="Calibri Light"/>
                          <a:ea typeface="Times New Roman"/>
                          <a:cs typeface="Times New Roman"/>
                        </a:rPr>
                        <a:t>ης</a:t>
                      </a:r>
                      <a:r>
                        <a:rPr lang="el-GR" sz="1200" i="1" dirty="0">
                          <a:solidFill>
                            <a:schemeClr val="accent5">
                              <a:lumMod val="75000"/>
                            </a:schemeClr>
                          </a:solidFill>
                          <a:latin typeface="Calibri Light"/>
                          <a:ea typeface="Times New Roman"/>
                          <a:cs typeface="Times New Roman"/>
                        </a:rPr>
                        <a:t> ανάθεσης)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Τίτλος ενότητας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a:solidFill>
                            <a:schemeClr val="accent5">
                              <a:lumMod val="75000"/>
                            </a:schemeClr>
                          </a:solidFill>
                          <a:latin typeface="Calibri Light"/>
                          <a:ea typeface="Times New Roman"/>
                          <a:cs typeface="Times New Roman"/>
                        </a:rPr>
                        <a:t>Γράφουμε τον τίτλο της ενότητας που έχουμε επιλέξει</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Τάξη</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a:solidFill>
                            <a:schemeClr val="accent5">
                              <a:lumMod val="75000"/>
                            </a:schemeClr>
                          </a:solidFill>
                          <a:latin typeface="Calibri Light"/>
                          <a:ea typeface="Times New Roman"/>
                          <a:cs typeface="Times New Roman"/>
                        </a:rPr>
                        <a:t>Γράφουμε τη σχολική τάξη και τη βαθμίδα (π.χ. 3</a:t>
                      </a:r>
                      <a:r>
                        <a:rPr lang="el-GR" sz="1200" i="1" baseline="30000">
                          <a:solidFill>
                            <a:schemeClr val="accent5">
                              <a:lumMod val="75000"/>
                            </a:schemeClr>
                          </a:solidFill>
                          <a:latin typeface="Calibri Light"/>
                          <a:ea typeface="Times New Roman"/>
                          <a:cs typeface="Times New Roman"/>
                        </a:rPr>
                        <a:t>η</a:t>
                      </a:r>
                      <a:r>
                        <a:rPr lang="el-GR" sz="1200" i="1">
                          <a:solidFill>
                            <a:schemeClr val="accent5">
                              <a:lumMod val="75000"/>
                            </a:schemeClr>
                          </a:solidFill>
                          <a:latin typeface="Calibri Light"/>
                          <a:ea typeface="Times New Roman"/>
                          <a:cs typeface="Times New Roman"/>
                        </a:rPr>
                        <a:t> Γυμνασίου ή 2</a:t>
                      </a:r>
                      <a:r>
                        <a:rPr lang="el-GR" sz="1200" i="1" baseline="30000">
                          <a:solidFill>
                            <a:schemeClr val="accent5">
                              <a:lumMod val="75000"/>
                            </a:schemeClr>
                          </a:solidFill>
                          <a:latin typeface="Calibri Light"/>
                          <a:ea typeface="Times New Roman"/>
                          <a:cs typeface="Times New Roman"/>
                        </a:rPr>
                        <a:t>η</a:t>
                      </a:r>
                      <a:r>
                        <a:rPr lang="el-GR" sz="1200" i="1">
                          <a:solidFill>
                            <a:schemeClr val="accent5">
                              <a:lumMod val="75000"/>
                            </a:schemeClr>
                          </a:solidFill>
                          <a:latin typeface="Calibri Light"/>
                          <a:ea typeface="Times New Roman"/>
                          <a:cs typeface="Times New Roman"/>
                        </a:rPr>
                        <a:t> ΕΠΑΛ …)</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Έννοια/ες ενότητας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dirty="0">
                          <a:solidFill>
                            <a:schemeClr val="accent5">
                              <a:lumMod val="75000"/>
                            </a:schemeClr>
                          </a:solidFill>
                          <a:latin typeface="Calibri Light"/>
                          <a:ea typeface="Times New Roman"/>
                          <a:cs typeface="Arial"/>
                        </a:rPr>
                        <a:t>Θεωρητικό πλαίσιο της ενότητας. Δεν ταυτίζεται με τον τίτλο του μαθήματος ή της ενότητας του βιβλίου. </a:t>
                      </a:r>
                      <a:r>
                        <a:rPr lang="en-US" sz="1200" i="1" dirty="0">
                          <a:solidFill>
                            <a:schemeClr val="accent5">
                              <a:lumMod val="75000"/>
                            </a:schemeClr>
                          </a:solidFill>
                          <a:latin typeface="Calibri Light"/>
                          <a:ea typeface="Times New Roman"/>
                          <a:cs typeface="Arial"/>
                        </a:rPr>
                        <a:t>H</a:t>
                      </a:r>
                      <a:r>
                        <a:rPr lang="el-GR" sz="1200" i="1" dirty="0">
                          <a:solidFill>
                            <a:schemeClr val="accent5">
                              <a:lumMod val="75000"/>
                            </a:schemeClr>
                          </a:solidFill>
                          <a:latin typeface="Calibri Light"/>
                          <a:ea typeface="Times New Roman"/>
                          <a:cs typeface="Arial"/>
                        </a:rPr>
                        <a:t> έννοια είναι το θεωρητικό υπόβαθρο στο οποίο ενσωματώνεται η νέα γνώση.</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Times New Roman"/>
                        </a:rPr>
                        <a:t>Στόχοι της διδασκαλίας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dirty="0">
                          <a:solidFill>
                            <a:schemeClr val="accent5">
                              <a:lumMod val="75000"/>
                            </a:schemeClr>
                          </a:solidFill>
                          <a:latin typeface="Calibri Light"/>
                          <a:ea typeface="Times New Roman"/>
                          <a:cs typeface="Arial"/>
                        </a:rPr>
                        <a:t>Στόχοι: συγκεκριμένοι και μετρήσιμοι βάσει της </a:t>
                      </a:r>
                      <a:r>
                        <a:rPr lang="el-GR" sz="1200" i="1" dirty="0" err="1">
                          <a:solidFill>
                            <a:schemeClr val="accent5">
                              <a:lumMod val="75000"/>
                            </a:schemeClr>
                          </a:solidFill>
                          <a:latin typeface="Calibri Light"/>
                          <a:ea typeface="Times New Roman"/>
                          <a:cs typeface="Arial"/>
                        </a:rPr>
                        <a:t>στοχοταξινομίας</a:t>
                      </a:r>
                      <a:r>
                        <a:rPr lang="el-GR" sz="1200" i="1" dirty="0">
                          <a:solidFill>
                            <a:schemeClr val="accent5">
                              <a:lumMod val="75000"/>
                            </a:schemeClr>
                          </a:solidFill>
                          <a:latin typeface="Calibri Light"/>
                          <a:ea typeface="Times New Roman"/>
                          <a:cs typeface="Arial"/>
                        </a:rPr>
                        <a:t> του </a:t>
                      </a:r>
                      <a:r>
                        <a:rPr lang="en-US" sz="1200" i="1" dirty="0">
                          <a:solidFill>
                            <a:schemeClr val="accent5">
                              <a:lumMod val="75000"/>
                            </a:schemeClr>
                          </a:solidFill>
                          <a:latin typeface="Calibri Light"/>
                          <a:ea typeface="Times New Roman"/>
                          <a:cs typeface="Arial"/>
                        </a:rPr>
                        <a:t>Bloom</a:t>
                      </a:r>
                      <a:r>
                        <a:rPr lang="el-GR" sz="1200" i="1" dirty="0">
                          <a:solidFill>
                            <a:schemeClr val="accent5">
                              <a:lumMod val="75000"/>
                            </a:schemeClr>
                          </a:solidFill>
                          <a:latin typeface="Calibri Light"/>
                          <a:ea typeface="Times New Roman"/>
                          <a:cs typeface="Arial"/>
                        </a:rPr>
                        <a:t>.</a:t>
                      </a:r>
                      <a:endParaRPr lang="el-GR" sz="1200" i="1" dirty="0">
                        <a:solidFill>
                          <a:schemeClr val="accent5">
                            <a:lumMod val="75000"/>
                          </a:schemeClr>
                        </a:solidFill>
                        <a:latin typeface="Times New Roman"/>
                        <a:ea typeface="Times New Roman"/>
                        <a:cs typeface="Times New Roman"/>
                      </a:endParaRPr>
                    </a:p>
                    <a:p>
                      <a:pPr>
                        <a:lnSpc>
                          <a:spcPct val="107000"/>
                        </a:lnSpc>
                        <a:spcAft>
                          <a:spcPts val="0"/>
                        </a:spcAft>
                      </a:pPr>
                      <a:r>
                        <a:rPr lang="el-GR" sz="1200" i="1" dirty="0">
                          <a:solidFill>
                            <a:schemeClr val="accent5">
                              <a:lumMod val="75000"/>
                            </a:schemeClr>
                          </a:solidFill>
                          <a:latin typeface="Calibri Light"/>
                          <a:ea typeface="Times New Roman"/>
                          <a:cs typeface="Arial"/>
                        </a:rPr>
                        <a:t>Περιγράφονται με τη φράση: </a:t>
                      </a:r>
                      <a:endParaRPr lang="el-GR" sz="1200" i="1" dirty="0">
                        <a:solidFill>
                          <a:schemeClr val="accent5">
                            <a:lumMod val="75000"/>
                          </a:schemeClr>
                        </a:solidFill>
                        <a:latin typeface="Times New Roman"/>
                        <a:ea typeface="Times New Roman"/>
                        <a:cs typeface="Times New Roman"/>
                      </a:endParaRPr>
                    </a:p>
                    <a:p>
                      <a:pPr algn="ctr">
                        <a:lnSpc>
                          <a:spcPct val="107000"/>
                        </a:lnSpc>
                        <a:spcAft>
                          <a:spcPts val="0"/>
                        </a:spcAft>
                      </a:pPr>
                      <a:r>
                        <a:rPr lang="el-GR" sz="1200" i="1" dirty="0">
                          <a:solidFill>
                            <a:schemeClr val="accent5">
                              <a:lumMod val="75000"/>
                            </a:schemeClr>
                          </a:solidFill>
                          <a:latin typeface="Calibri Light"/>
                          <a:ea typeface="Times New Roman"/>
                          <a:cs typeface="Arial"/>
                        </a:rPr>
                        <a:t>Οι μαθητές ολοκληρώνοντας το μάθημα είναι ικανοί να: ….</a:t>
                      </a:r>
                      <a:endParaRPr lang="el-GR" sz="1200" i="1" dirty="0">
                        <a:solidFill>
                          <a:schemeClr val="accent5">
                            <a:lumMod val="75000"/>
                          </a:schemeClr>
                        </a:solidFill>
                        <a:latin typeface="Times New Roman"/>
                        <a:ea typeface="Times New Roman"/>
                        <a:cs typeface="Times New Roman"/>
                      </a:endParaRPr>
                    </a:p>
                    <a:p>
                      <a:pPr algn="ctr">
                        <a:lnSpc>
                          <a:spcPct val="107000"/>
                        </a:lnSpc>
                        <a:spcAft>
                          <a:spcPts val="0"/>
                        </a:spcAft>
                      </a:pPr>
                      <a:r>
                        <a:rPr lang="el-GR" sz="1200" i="1" dirty="0">
                          <a:solidFill>
                            <a:schemeClr val="accent5">
                              <a:lumMod val="75000"/>
                            </a:schemeClr>
                          </a:solidFill>
                          <a:latin typeface="Calibri Light"/>
                          <a:ea typeface="Times New Roman"/>
                          <a:cs typeface="Arial"/>
                        </a:rPr>
                        <a:t>(ρήματα γνωστικά …. εκτός από το «κατανοήσουν», «μάθουν», «ξέρουν», «γνωρίσουν» ή «καταλάβουν» γιατί δεν είναι μετρήσιμα)</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47178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308610" y="3101447"/>
            <a:ext cx="4999990" cy="3756554"/>
          </a:xfrm>
          <a:prstGeom prst="rect">
            <a:avLst/>
          </a:prstGeom>
        </p:spPr>
      </p:pic>
      <p:sp>
        <p:nvSpPr>
          <p:cNvPr id="3" name="Ορθογώνιο 2"/>
          <p:cNvSpPr/>
          <p:nvPr/>
        </p:nvSpPr>
        <p:spPr>
          <a:xfrm rot="16200000">
            <a:off x="-1876682" y="2989420"/>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5" name="Εικόνα 4"/>
          <p:cNvPicPr>
            <a:picLocks noChangeAspect="1"/>
          </p:cNvPicPr>
          <p:nvPr/>
        </p:nvPicPr>
        <p:blipFill>
          <a:blip r:embed="rId3" cstate="print"/>
          <a:stretch>
            <a:fillRect/>
          </a:stretch>
        </p:blipFill>
        <p:spPr>
          <a:xfrm rot="926022">
            <a:off x="5090377" y="804253"/>
            <a:ext cx="4218047" cy="5593337"/>
          </a:xfrm>
          <a:prstGeom prst="rect">
            <a:avLst/>
          </a:prstGeom>
        </p:spPr>
      </p:pic>
      <p:sp>
        <p:nvSpPr>
          <p:cNvPr id="3073" name="Rectangle 1"/>
          <p:cNvSpPr>
            <a:spLocks noChangeArrowheads="1"/>
          </p:cNvSpPr>
          <p:nvPr/>
        </p:nvSpPr>
        <p:spPr bwMode="auto">
          <a:xfrm>
            <a:off x="1727200" y="1053795"/>
            <a:ext cx="34163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Περιγράφουμε την πορεία διδασκαλίας με την αντίστοιχη τεχνική και μέσο σε κάθε φάση διδασκαλίας. Επιλέγουμε μία μόνο συγκεκριμένη μέθοδο διδασκαλίας και ακολουθούμε τα βήματα υλοποίησης όπως αναφέρονται στο θεωρητικό πλαίσιο.</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Σε κάθε διδασκαλία θα πρέπει να εφαρμόζεται διαφορετική μέθοδος. Κατά την πραγματοποίηση της πτυχιακής </a:t>
            </a:r>
            <a:r>
              <a:rPr lang="el-GR" sz="1200" i="1" dirty="0">
                <a:solidFill>
                  <a:schemeClr val="accent5">
                    <a:lumMod val="75000"/>
                  </a:schemeClr>
                </a:solidFill>
                <a:latin typeface="Calibri Light" pitchFamily="34" charset="0"/>
                <a:ea typeface="Times New Roman" pitchFamily="18" charset="0"/>
                <a:cs typeface="Calibri Light" pitchFamily="34" charset="0"/>
              </a:rPr>
              <a:t>δ</a:t>
            </a: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ιδασκαλίας στη σχολική</a:t>
            </a:r>
            <a:r>
              <a:rPr kumimoji="0" lang="el-GR" sz="1200" b="0" i="1" u="none" strike="noStrike" cap="none" normalizeH="0" dirty="0" smtClean="0">
                <a:ln>
                  <a:noFill/>
                </a:ln>
                <a:solidFill>
                  <a:schemeClr val="accent5">
                    <a:lumMod val="75000"/>
                  </a:schemeClr>
                </a:solidFill>
                <a:effectLst/>
                <a:latin typeface="Calibri Light" pitchFamily="34" charset="0"/>
                <a:ea typeface="Times New Roman" pitchFamily="18" charset="0"/>
                <a:cs typeface="Calibri Light" pitchFamily="34" charset="0"/>
              </a:rPr>
              <a:t> μονάδα </a:t>
            </a: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ο/η σπουδαστής/</a:t>
            </a:r>
            <a:r>
              <a:rPr kumimoji="0" lang="el-GR" sz="1200" b="0" i="1" u="none" strike="noStrike" cap="none" normalizeH="0" baseline="0" dirty="0" err="1" smtClean="0">
                <a:ln>
                  <a:noFill/>
                </a:ln>
                <a:solidFill>
                  <a:schemeClr val="accent5">
                    <a:lumMod val="75000"/>
                  </a:schemeClr>
                </a:solidFill>
                <a:effectLst/>
                <a:latin typeface="Calibri Light" pitchFamily="34" charset="0"/>
                <a:ea typeface="Times New Roman" pitchFamily="18" charset="0"/>
                <a:cs typeface="Calibri Light" pitchFamily="34" charset="0"/>
              </a:rPr>
              <a:t>τρια</a:t>
            </a: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 έχει τη δυνατότητα να εφαρμόσει όποια από τις μεθόδους επιθυμεί. </a:t>
            </a:r>
            <a:endParaRPr kumimoji="0" lang="el-GR" sz="1800" b="0" i="1" u="none" strike="noStrike" cap="none" normalizeH="0" baseline="0" dirty="0" smtClean="0">
              <a:ln>
                <a:noFill/>
              </a:ln>
              <a:solidFill>
                <a:schemeClr val="accent5">
                  <a:lumMod val="75000"/>
                </a:schemeClr>
              </a:solidFill>
              <a:effectLst/>
              <a:latin typeface="Arial" pitchFamily="34" charset="0"/>
              <a:cs typeface="Arial" pitchFamily="34" charset="0"/>
            </a:endParaRPr>
          </a:p>
        </p:txBody>
      </p:sp>
      <p:sp>
        <p:nvSpPr>
          <p:cNvPr id="6" name="5 - Ορθογώνιο"/>
          <p:cNvSpPr/>
          <p:nvPr/>
        </p:nvSpPr>
        <p:spPr>
          <a:xfrm>
            <a:off x="8775700" y="5518835"/>
            <a:ext cx="3335944" cy="461665"/>
          </a:xfrm>
          <a:prstGeom prst="rect">
            <a:avLst/>
          </a:prstGeom>
        </p:spPr>
        <p:txBody>
          <a:bodyPr wrap="square">
            <a:spAutoFit/>
          </a:bodyPr>
          <a:lstStyle/>
          <a:p>
            <a:pPr algn="just"/>
            <a:r>
              <a:rPr lang="el-GR" sz="1200" i="1" dirty="0" smtClean="0">
                <a:solidFill>
                  <a:schemeClr val="accent5">
                    <a:lumMod val="75000"/>
                  </a:schemeClr>
                </a:solidFill>
              </a:rPr>
              <a:t>Περιγραφή των τεχνικών αξιολόγησης που θα εφαρμόσετε (1 συμβατική τεχνική και 1 σύγχρονη)</a:t>
            </a:r>
            <a:endParaRPr lang="el-GR" sz="1200" i="1" dirty="0">
              <a:solidFill>
                <a:schemeClr val="accent5">
                  <a:lumMod val="75000"/>
                </a:schemeClr>
              </a:solidFill>
            </a:endParaRPr>
          </a:p>
        </p:txBody>
      </p:sp>
    </p:spTree>
    <p:extLst>
      <p:ext uri="{BB962C8B-B14F-4D97-AF65-F5344CB8AC3E}">
        <p14:creationId xmlns:p14="http://schemas.microsoft.com/office/powerpoint/2010/main" val="769184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rot="16200000">
            <a:off x="-1876682" y="2989420"/>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2" name="Εικόνα 1"/>
          <p:cNvPicPr>
            <a:picLocks noChangeAspect="1"/>
          </p:cNvPicPr>
          <p:nvPr/>
        </p:nvPicPr>
        <p:blipFill>
          <a:blip r:embed="rId2" cstate="print"/>
          <a:stretch>
            <a:fillRect/>
          </a:stretch>
        </p:blipFill>
        <p:spPr>
          <a:xfrm>
            <a:off x="1681433" y="355600"/>
            <a:ext cx="4333333" cy="5977733"/>
          </a:xfrm>
          <a:prstGeom prst="rect">
            <a:avLst/>
          </a:prstGeom>
        </p:spPr>
      </p:pic>
      <p:pic>
        <p:nvPicPr>
          <p:cNvPr id="4" name="Εικόνα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9499" y="4089399"/>
            <a:ext cx="2632401" cy="2282785"/>
          </a:xfrm>
          <a:prstGeom prst="rect">
            <a:avLst/>
          </a:prstGeom>
        </p:spPr>
      </p:pic>
      <p:graphicFrame>
        <p:nvGraphicFramePr>
          <p:cNvPr id="5" name="4 - Πίνακας"/>
          <p:cNvGraphicFramePr>
            <a:graphicFrameLocks noGrp="1"/>
          </p:cNvGraphicFramePr>
          <p:nvPr>
            <p:extLst>
              <p:ext uri="{D42A27DB-BD31-4B8C-83A1-F6EECF244321}">
                <p14:modId xmlns:p14="http://schemas.microsoft.com/office/powerpoint/2010/main" val="2043843022"/>
              </p:ext>
            </p:extLst>
          </p:nvPr>
        </p:nvGraphicFramePr>
        <p:xfrm>
          <a:off x="6172200" y="533590"/>
          <a:ext cx="5683250" cy="3718433"/>
        </p:xfrm>
        <a:graphic>
          <a:graphicData uri="http://schemas.openxmlformats.org/drawingml/2006/table">
            <a:tbl>
              <a:tblPr/>
              <a:tblGrid>
                <a:gridCol w="1257300">
                  <a:extLst>
                    <a:ext uri="{9D8B030D-6E8A-4147-A177-3AD203B41FA5}">
                      <a16:colId xmlns:a16="http://schemas.microsoft.com/office/drawing/2014/main" val="20000"/>
                    </a:ext>
                  </a:extLst>
                </a:gridCol>
                <a:gridCol w="4425950">
                  <a:extLst>
                    <a:ext uri="{9D8B030D-6E8A-4147-A177-3AD203B41FA5}">
                      <a16:colId xmlns:a16="http://schemas.microsoft.com/office/drawing/2014/main" val="20001"/>
                    </a:ext>
                  </a:extLst>
                </a:gridCol>
              </a:tblGrid>
              <a:tr h="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Times New Roman"/>
                        </a:rPr>
                        <a:t>Ανάπτυξη Δεξιοτήτων</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dirty="0">
                          <a:solidFill>
                            <a:schemeClr val="accent5">
                              <a:lumMod val="75000"/>
                            </a:schemeClr>
                          </a:solidFill>
                          <a:latin typeface="Calibri Light"/>
                          <a:ea typeface="Times New Roman"/>
                          <a:cs typeface="Times New Roman"/>
                        </a:rPr>
                        <a:t>Καταγράφουμε συγκεκριμένες δραστηριότητες που αναπτύσσουν τα τρία επίπεδα δεξιοτήτων και έχουν αξιοποιηθεί κατά τη διάρκεια της διδασκαλίας. Δεν καταγράφουμε δραστηριότητες, όπως αναφέρονται στο θεωρητικό μέρος. Φροντίζουμε να είναι σαφείς και να αντιστοιχίζονται σε συγκεκριμένα στάδια της διδασκαλίας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Arial"/>
                        </a:rPr>
                        <a:t>Γνωστικών</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a:solidFill>
                            <a:schemeClr val="accent5">
                              <a:lumMod val="75000"/>
                            </a:schemeClr>
                          </a:solidFill>
                          <a:latin typeface="Calibri Light"/>
                          <a:ea typeface="Times New Roman"/>
                          <a:cs typeface="Arial"/>
                        </a:rPr>
                        <a:t>Ό,τι αναφέρεται στους γνωστικούς στόχους μέσα από δραστηριότητες που υλοποιήθηκαν στη διάρκεια του μαθήματος.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4516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Arial"/>
                        </a:rPr>
                        <a:t>Κοινωνικών - Επικοινωνιακών</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dirty="0">
                          <a:solidFill>
                            <a:schemeClr val="accent5">
                              <a:lumMod val="75000"/>
                            </a:schemeClr>
                          </a:solidFill>
                          <a:latin typeface="Calibri Light"/>
                          <a:ea typeface="Times New Roman"/>
                          <a:cs typeface="Arial"/>
                        </a:rPr>
                        <a:t>Περιλαμβάνουν την καλλιέργεια θετικών στάσεων και συμπεριφορών και την ικανότητα αυτοδιαχείρισης και εμπλοκής στη μαθησιακή διαδικασία. Επιπλέον ικανότητες συνεργασίας, αποτελεσματικής επικοινωνίας, ευελιξίας, διαχείρισης κρίσεων, προσαρμοστικότητας, και στήριξης απόψεων και θέσεων.</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Arial"/>
                        </a:rPr>
                        <a:t>Μεταγνωστικών</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dirty="0">
                          <a:solidFill>
                            <a:schemeClr val="accent5">
                              <a:lumMod val="75000"/>
                            </a:schemeClr>
                          </a:solidFill>
                          <a:latin typeface="Calibri Light"/>
                          <a:ea typeface="Times New Roman"/>
                          <a:cs typeface="Arial"/>
                        </a:rPr>
                        <a:t>Περιλαμβάνουν δεξιότητες </a:t>
                      </a:r>
                      <a:r>
                        <a:rPr lang="el-GR" sz="1200" i="1" dirty="0" err="1">
                          <a:solidFill>
                            <a:schemeClr val="accent5">
                              <a:lumMod val="75000"/>
                            </a:schemeClr>
                          </a:solidFill>
                          <a:latin typeface="Calibri Light"/>
                          <a:ea typeface="Times New Roman"/>
                          <a:cs typeface="Arial"/>
                        </a:rPr>
                        <a:t>αυτοαξιολόγησης</a:t>
                      </a:r>
                      <a:r>
                        <a:rPr lang="el-GR" sz="1200" i="1" dirty="0">
                          <a:solidFill>
                            <a:schemeClr val="accent5">
                              <a:lumMod val="75000"/>
                            </a:schemeClr>
                          </a:solidFill>
                          <a:latin typeface="Calibri Light"/>
                          <a:ea typeface="Times New Roman"/>
                          <a:cs typeface="Arial"/>
                        </a:rPr>
                        <a:t> - </a:t>
                      </a:r>
                      <a:r>
                        <a:rPr lang="el-GR" sz="1200" i="1" dirty="0" err="1">
                          <a:solidFill>
                            <a:schemeClr val="accent5">
                              <a:lumMod val="75000"/>
                            </a:schemeClr>
                          </a:solidFill>
                          <a:latin typeface="Calibri Light"/>
                          <a:ea typeface="Times New Roman"/>
                          <a:cs typeface="Arial"/>
                        </a:rPr>
                        <a:t>ετεροαξιολόγησης</a:t>
                      </a:r>
                      <a:r>
                        <a:rPr lang="el-GR" sz="1200" i="1" dirty="0">
                          <a:solidFill>
                            <a:schemeClr val="accent5">
                              <a:lumMod val="75000"/>
                            </a:schemeClr>
                          </a:solidFill>
                          <a:latin typeface="Calibri Light"/>
                          <a:ea typeface="Times New Roman"/>
                          <a:cs typeface="Arial"/>
                        </a:rPr>
                        <a:t>, </a:t>
                      </a:r>
                      <a:r>
                        <a:rPr lang="el-GR" sz="1200" i="1" dirty="0" err="1">
                          <a:solidFill>
                            <a:schemeClr val="accent5">
                              <a:lumMod val="75000"/>
                            </a:schemeClr>
                          </a:solidFill>
                          <a:latin typeface="Calibri Light"/>
                          <a:ea typeface="Times New Roman"/>
                          <a:cs typeface="Arial"/>
                        </a:rPr>
                        <a:t>αναστοχασμού</a:t>
                      </a:r>
                      <a:r>
                        <a:rPr lang="el-GR" sz="1200" i="1" dirty="0">
                          <a:solidFill>
                            <a:schemeClr val="accent5">
                              <a:lumMod val="75000"/>
                            </a:schemeClr>
                          </a:solidFill>
                          <a:latin typeface="Calibri Light"/>
                          <a:ea typeface="Times New Roman"/>
                          <a:cs typeface="Arial"/>
                        </a:rPr>
                        <a:t>, εντοπισμού και αναγνώρισης λαθών, διαχείρισης καταστάσεων προβληματισμού, αποκατάστασης εσφαλμένων αντιλήψεων και επίλυσης πραγματικών προβλημάτων (Πώς το γνωστικό θέμα απαντάει στην πραγματική ζωή με συγκεκριμένα παραδείγματα – Διαχείριση και επίλυση μιας πραγματικής κατάστασης)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5 - Ορθογώνιο"/>
          <p:cNvSpPr/>
          <p:nvPr/>
        </p:nvSpPr>
        <p:spPr>
          <a:xfrm>
            <a:off x="6070600" y="4797336"/>
            <a:ext cx="3035300" cy="1200329"/>
          </a:xfrm>
          <a:prstGeom prst="rect">
            <a:avLst/>
          </a:prstGeom>
        </p:spPr>
        <p:txBody>
          <a:bodyPr wrap="square">
            <a:spAutoFit/>
          </a:bodyPr>
          <a:lstStyle/>
          <a:p>
            <a:pPr algn="just"/>
            <a:r>
              <a:rPr lang="el-GR" sz="1200" i="1" dirty="0" smtClean="0">
                <a:solidFill>
                  <a:schemeClr val="accent5">
                    <a:lumMod val="75000"/>
                  </a:schemeClr>
                </a:solidFill>
              </a:rPr>
              <a:t>Επιλέγουμε την κατάλληλη βιβλιογραφία (σχολικά και πανεπιστημιακά εγχειρίδια του γνωστικού αντικειμένου, παιδαγωγικά εγχειρίδια και διαδικτυακές πηγές προσπελάσιμες) και την καταγράφουμε με χρήση </a:t>
            </a:r>
            <a:r>
              <a:rPr lang="en-US" sz="1200" i="1" dirty="0" smtClean="0">
                <a:solidFill>
                  <a:schemeClr val="accent5">
                    <a:lumMod val="75000"/>
                  </a:schemeClr>
                </a:solidFill>
              </a:rPr>
              <a:t>APA Style</a:t>
            </a:r>
            <a:endParaRPr lang="el-GR" sz="1200" i="1" dirty="0">
              <a:solidFill>
                <a:schemeClr val="accent5">
                  <a:lumMod val="75000"/>
                </a:schemeClr>
              </a:solidFill>
            </a:endParaRPr>
          </a:p>
        </p:txBody>
      </p:sp>
    </p:spTree>
    <p:extLst>
      <p:ext uri="{BB962C8B-B14F-4D97-AF65-F5344CB8AC3E}">
        <p14:creationId xmlns:p14="http://schemas.microsoft.com/office/powerpoint/2010/main" val="1236493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rot="6193644">
            <a:off x="7599256" y="3309033"/>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2" name="Εικόνα 1"/>
          <p:cNvPicPr>
            <a:picLocks noChangeAspect="1"/>
          </p:cNvPicPr>
          <p:nvPr/>
        </p:nvPicPr>
        <p:blipFill>
          <a:blip r:embed="rId2" cstate="print"/>
          <a:stretch>
            <a:fillRect/>
          </a:stretch>
        </p:blipFill>
        <p:spPr>
          <a:xfrm rot="808510">
            <a:off x="5611054" y="402796"/>
            <a:ext cx="4168451" cy="6021095"/>
          </a:xfrm>
          <a:prstGeom prst="rect">
            <a:avLst/>
          </a:prstGeom>
        </p:spPr>
      </p:pic>
      <p:pic>
        <p:nvPicPr>
          <p:cNvPr id="4" name="Εικόνα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90" y="207437"/>
            <a:ext cx="5155207" cy="3876883"/>
          </a:xfrm>
          <a:prstGeom prst="rect">
            <a:avLst/>
          </a:prstGeom>
        </p:spPr>
      </p:pic>
      <p:sp>
        <p:nvSpPr>
          <p:cNvPr id="5" name="4 - Ορθογώνιο"/>
          <p:cNvSpPr/>
          <p:nvPr/>
        </p:nvSpPr>
        <p:spPr>
          <a:xfrm>
            <a:off x="365760" y="4133334"/>
            <a:ext cx="5403803" cy="307777"/>
          </a:xfrm>
          <a:prstGeom prst="rect">
            <a:avLst/>
          </a:prstGeom>
        </p:spPr>
        <p:txBody>
          <a:bodyPr wrap="square">
            <a:spAutoFit/>
          </a:bodyPr>
          <a:lstStyle/>
          <a:p>
            <a:r>
              <a:rPr lang="el-GR" sz="1400" i="1" dirty="0" smtClean="0">
                <a:solidFill>
                  <a:schemeClr val="accent5">
                    <a:lumMod val="75000"/>
                  </a:schemeClr>
                </a:solidFill>
              </a:rPr>
              <a:t>Συμπληρώνεται απαραίτητα από τον/την επόπτη /</a:t>
            </a:r>
            <a:r>
              <a:rPr lang="el-GR" sz="1400" i="1" dirty="0" err="1" smtClean="0">
                <a:solidFill>
                  <a:schemeClr val="accent5">
                    <a:lumMod val="75000"/>
                  </a:schemeClr>
                </a:solidFill>
              </a:rPr>
              <a:t>τρια</a:t>
            </a:r>
            <a:r>
              <a:rPr lang="el-GR" sz="1400" i="1" dirty="0" smtClean="0">
                <a:solidFill>
                  <a:schemeClr val="accent5">
                    <a:lumMod val="75000"/>
                  </a:schemeClr>
                </a:solidFill>
              </a:rPr>
              <a:t>.</a:t>
            </a:r>
            <a:endParaRPr lang="el-GR" sz="1400" i="1" dirty="0">
              <a:solidFill>
                <a:schemeClr val="accent5">
                  <a:lumMod val="75000"/>
                </a:schemeClr>
              </a:solidFill>
            </a:endParaRPr>
          </a:p>
        </p:txBody>
      </p:sp>
    </p:spTree>
    <p:extLst>
      <p:ext uri="{BB962C8B-B14F-4D97-AF65-F5344CB8AC3E}">
        <p14:creationId xmlns:p14="http://schemas.microsoft.com/office/powerpoint/2010/main" val="613188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Λαμπερές ακμές">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1971</TotalTime>
  <Words>1204</Words>
  <Application>Microsoft Office PowerPoint</Application>
  <PresentationFormat>Ευρεία οθόνη</PresentationFormat>
  <Paragraphs>119</Paragraphs>
  <Slides>14</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14</vt:i4>
      </vt:variant>
    </vt:vector>
  </HeadingPairs>
  <TitlesOfParts>
    <vt:vector size="23" baseType="lpstr">
      <vt:lpstr>Arial</vt:lpstr>
      <vt:lpstr>Arial Narrow</vt:lpstr>
      <vt:lpstr>Arial-BoldMT</vt:lpstr>
      <vt:lpstr>Calibri</vt:lpstr>
      <vt:lpstr>Calibri Light</vt:lpstr>
      <vt:lpstr>Symbol</vt:lpstr>
      <vt:lpstr>Times New Roman</vt:lpstr>
      <vt:lpstr>Verdana</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Eppaik 01</dc:creator>
  <cp:lastModifiedBy>ΘΕΟΔΩΡΑ ΠΑΠΑΓΕΩΡΓΙΟΥ</cp:lastModifiedBy>
  <cp:revision>269</cp:revision>
  <dcterms:created xsi:type="dcterms:W3CDTF">2017-10-17T14:02:36Z</dcterms:created>
  <dcterms:modified xsi:type="dcterms:W3CDTF">2026-02-04T10:01:25Z</dcterms:modified>
</cp:coreProperties>
</file>